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WMA" ContentType="audio/x-ms-wma"/>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3"/>
  </p:notesMasterIdLst>
  <p:sldIdLst>
    <p:sldId id="257" r:id="rId2"/>
    <p:sldId id="385" r:id="rId3"/>
    <p:sldId id="267" r:id="rId4"/>
    <p:sldId id="365" r:id="rId5"/>
    <p:sldId id="366" r:id="rId6"/>
    <p:sldId id="367" r:id="rId7"/>
    <p:sldId id="368" r:id="rId8"/>
    <p:sldId id="369" r:id="rId9"/>
    <p:sldId id="370" r:id="rId10"/>
    <p:sldId id="371" r:id="rId11"/>
    <p:sldId id="372" r:id="rId12"/>
    <p:sldId id="373" r:id="rId13"/>
    <p:sldId id="374" r:id="rId14"/>
    <p:sldId id="375" r:id="rId15"/>
    <p:sldId id="376" r:id="rId16"/>
    <p:sldId id="377" r:id="rId17"/>
    <p:sldId id="378" r:id="rId18"/>
    <p:sldId id="379" r:id="rId19"/>
    <p:sldId id="380" r:id="rId20"/>
    <p:sldId id="381" r:id="rId21"/>
    <p:sldId id="298" r:id="rId22"/>
    <p:sldId id="387" r:id="rId23"/>
    <p:sldId id="397" r:id="rId24"/>
    <p:sldId id="299" r:id="rId25"/>
    <p:sldId id="312" r:id="rId26"/>
    <p:sldId id="313" r:id="rId27"/>
    <p:sldId id="315" r:id="rId28"/>
    <p:sldId id="390" r:id="rId29"/>
    <p:sldId id="309" r:id="rId30"/>
    <p:sldId id="318" r:id="rId31"/>
    <p:sldId id="310" r:id="rId32"/>
    <p:sldId id="262" r:id="rId33"/>
    <p:sldId id="319" r:id="rId34"/>
    <p:sldId id="320" r:id="rId35"/>
    <p:sldId id="323" r:id="rId36"/>
    <p:sldId id="328" r:id="rId37"/>
    <p:sldId id="330" r:id="rId38"/>
    <p:sldId id="331" r:id="rId39"/>
    <p:sldId id="388" r:id="rId40"/>
    <p:sldId id="333" r:id="rId41"/>
    <p:sldId id="342" r:id="rId42"/>
    <p:sldId id="343" r:id="rId43"/>
    <p:sldId id="361" r:id="rId44"/>
    <p:sldId id="345" r:id="rId45"/>
    <p:sldId id="346" r:id="rId46"/>
    <p:sldId id="347" r:id="rId47"/>
    <p:sldId id="350" r:id="rId48"/>
    <p:sldId id="351" r:id="rId49"/>
    <p:sldId id="352" r:id="rId50"/>
    <p:sldId id="354" r:id="rId51"/>
    <p:sldId id="391" r:id="rId52"/>
    <p:sldId id="395" r:id="rId53"/>
    <p:sldId id="392" r:id="rId54"/>
    <p:sldId id="393" r:id="rId55"/>
    <p:sldId id="394" r:id="rId56"/>
    <p:sldId id="355" r:id="rId57"/>
    <p:sldId id="356" r:id="rId58"/>
    <p:sldId id="359" r:id="rId59"/>
    <p:sldId id="364" r:id="rId60"/>
    <p:sldId id="386" r:id="rId61"/>
    <p:sldId id="396" r:id="rId62"/>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klusējuma sadaļa" id="{6E405D6E-E860-4D58-B02E-D675464C7C57}">
          <p14:sldIdLst>
            <p14:sldId id="257"/>
            <p14:sldId id="385"/>
            <p14:sldId id="267"/>
            <p14:sldId id="365"/>
            <p14:sldId id="366"/>
            <p14:sldId id="367"/>
            <p14:sldId id="368"/>
            <p14:sldId id="369"/>
            <p14:sldId id="370"/>
            <p14:sldId id="371"/>
            <p14:sldId id="372"/>
            <p14:sldId id="373"/>
            <p14:sldId id="374"/>
            <p14:sldId id="375"/>
            <p14:sldId id="376"/>
            <p14:sldId id="377"/>
            <p14:sldId id="378"/>
            <p14:sldId id="379"/>
            <p14:sldId id="380"/>
            <p14:sldId id="381"/>
            <p14:sldId id="298"/>
            <p14:sldId id="387"/>
            <p14:sldId id="397"/>
            <p14:sldId id="299"/>
            <p14:sldId id="312"/>
            <p14:sldId id="313"/>
            <p14:sldId id="315"/>
            <p14:sldId id="390"/>
            <p14:sldId id="309"/>
            <p14:sldId id="318"/>
            <p14:sldId id="310"/>
            <p14:sldId id="262"/>
            <p14:sldId id="319"/>
            <p14:sldId id="320"/>
            <p14:sldId id="323"/>
            <p14:sldId id="328"/>
            <p14:sldId id="330"/>
            <p14:sldId id="331"/>
            <p14:sldId id="388"/>
            <p14:sldId id="333"/>
            <p14:sldId id="342"/>
            <p14:sldId id="343"/>
            <p14:sldId id="361"/>
            <p14:sldId id="345"/>
            <p14:sldId id="346"/>
            <p14:sldId id="347"/>
            <p14:sldId id="350"/>
            <p14:sldId id="351"/>
            <p14:sldId id="352"/>
            <p14:sldId id="354"/>
            <p14:sldId id="391"/>
            <p14:sldId id="395"/>
            <p14:sldId id="392"/>
            <p14:sldId id="393"/>
            <p14:sldId id="394"/>
            <p14:sldId id="355"/>
            <p14:sldId id="356"/>
            <p14:sldId id="359"/>
            <p14:sldId id="364"/>
            <p14:sldId id="386"/>
            <p14:sldId id="396"/>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etotajs" initials="l"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1" autoAdjust="0"/>
    <p:restoredTop sz="94684" autoAdjust="0"/>
  </p:normalViewPr>
  <p:slideViewPr>
    <p:cSldViewPr>
      <p:cViewPr varScale="1">
        <p:scale>
          <a:sx n="75" d="100"/>
          <a:sy n="75" d="100"/>
        </p:scale>
        <p:origin x="-108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2-01-25T15:00:23.895"/>
    </inkml:context>
    <inkml:brush xml:id="br0">
      <inkml:brushProperty name="width" value="0.05292" units="cm"/>
      <inkml:brushProperty name="height" value="0.05292" units="cm"/>
      <inkml:brushProperty name="color" value="#FF0000"/>
    </inkml:brush>
  </inkml:definitions>
  <inkml:trace contextRef="#ctx0" brushRef="#br0">12800 15205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87C81C-9B8A-49B9-ACA4-A8EE8F8C9280}" type="datetimeFigureOut">
              <a:rPr lang="lv-LV" smtClean="0"/>
              <a:t>2016.02.17.</a:t>
            </a:fld>
            <a:endParaRPr lang="lv-LV"/>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102ABD-94E9-4567-801D-E85BC46D319B}" type="slidenum">
              <a:rPr lang="lv-LV" smtClean="0"/>
              <a:t>‹#›</a:t>
            </a:fld>
            <a:endParaRPr lang="lv-LV"/>
          </a:p>
        </p:txBody>
      </p:sp>
    </p:spTree>
    <p:extLst>
      <p:ext uri="{BB962C8B-B14F-4D97-AF65-F5344CB8AC3E}">
        <p14:creationId xmlns:p14="http://schemas.microsoft.com/office/powerpoint/2010/main" val="160735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55102ABD-94E9-4567-801D-E85BC46D319B}" type="slidenum">
              <a:rPr lang="lv-LV" smtClean="0"/>
              <a:t>22</a:t>
            </a:fld>
            <a:endParaRPr lang="lv-LV"/>
          </a:p>
        </p:txBody>
      </p:sp>
    </p:spTree>
    <p:extLst>
      <p:ext uri="{BB962C8B-B14F-4D97-AF65-F5344CB8AC3E}">
        <p14:creationId xmlns:p14="http://schemas.microsoft.com/office/powerpoint/2010/main" val="1507911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55102ABD-94E9-4567-801D-E85BC46D319B}" type="slidenum">
              <a:rPr lang="lv-LV" smtClean="0"/>
              <a:t>23</a:t>
            </a:fld>
            <a:endParaRPr lang="lv-LV"/>
          </a:p>
        </p:txBody>
      </p:sp>
    </p:spTree>
    <p:extLst>
      <p:ext uri="{BB962C8B-B14F-4D97-AF65-F5344CB8AC3E}">
        <p14:creationId xmlns:p14="http://schemas.microsoft.com/office/powerpoint/2010/main" val="1507911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55102ABD-94E9-4567-801D-E85BC46D319B}" type="slidenum">
              <a:rPr lang="lv-LV" smtClean="0"/>
              <a:t>37</a:t>
            </a:fld>
            <a:endParaRPr lang="lv-LV"/>
          </a:p>
        </p:txBody>
      </p:sp>
    </p:spTree>
    <p:extLst>
      <p:ext uri="{BB962C8B-B14F-4D97-AF65-F5344CB8AC3E}">
        <p14:creationId xmlns:p14="http://schemas.microsoft.com/office/powerpoint/2010/main" val="209440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820FC8FE-7A7A-4CCA-A744-85223B83B5E6}" type="datetimeFigureOut">
              <a:rPr lang="lv-LV" smtClean="0"/>
              <a:t>2016.02.17.</a:t>
            </a:fld>
            <a:endParaRPr lang="lv-LV"/>
          </a:p>
        </p:txBody>
      </p:sp>
      <p:sp>
        <p:nvSpPr>
          <p:cNvPr id="17" name="Footer Placeholder 16"/>
          <p:cNvSpPr>
            <a:spLocks noGrp="1"/>
          </p:cNvSpPr>
          <p:nvPr>
            <p:ph type="ftr" sz="quarter" idx="11"/>
          </p:nvPr>
        </p:nvSpPr>
        <p:spPr/>
        <p:txBody>
          <a:bodyPr/>
          <a:lstStyle/>
          <a:p>
            <a:endParaRPr lang="lv-LV"/>
          </a:p>
        </p:txBody>
      </p:sp>
      <p:sp>
        <p:nvSpPr>
          <p:cNvPr id="29" name="Slide Number Placeholder 28"/>
          <p:cNvSpPr>
            <a:spLocks noGrp="1"/>
          </p:cNvSpPr>
          <p:nvPr>
            <p:ph type="sldNum" sz="quarter" idx="12"/>
          </p:nvPr>
        </p:nvSpPr>
        <p:spPr/>
        <p:txBody>
          <a:bodyPr/>
          <a:lstStyle/>
          <a:p>
            <a:fld id="{1FA0DC0D-B4A6-465C-A4C7-D7C9714A8AC1}" type="slidenum">
              <a:rPr lang="lv-LV" smtClean="0"/>
              <a:t>‹#›</a:t>
            </a:fld>
            <a:endParaRPr lang="lv-LV"/>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0FC8FE-7A7A-4CCA-A744-85223B83B5E6}" type="datetimeFigureOut">
              <a:rPr lang="lv-LV" smtClean="0"/>
              <a:t>2016.02.17.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0FC8FE-7A7A-4CCA-A744-85223B83B5E6}" type="datetimeFigureOut">
              <a:rPr lang="lv-LV" smtClean="0"/>
              <a:t>2016.02.17.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0FC8FE-7A7A-4CCA-A744-85223B83B5E6}" type="datetimeFigureOut">
              <a:rPr lang="lv-LV" smtClean="0"/>
              <a:t>2016.02.17.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20FC8FE-7A7A-4CCA-A744-85223B83B5E6}" type="datetimeFigureOut">
              <a:rPr lang="lv-LV" smtClean="0"/>
              <a:t>2016.02.17.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a:xfrm>
            <a:off x="7924800" y="6416675"/>
            <a:ext cx="762000" cy="365125"/>
          </a:xfrm>
        </p:spPr>
        <p:txBody>
          <a:bodyPr/>
          <a:lstStyle/>
          <a:p>
            <a:fld id="{1FA0DC0D-B4A6-465C-A4C7-D7C9714A8AC1}" type="slidenum">
              <a:rPr lang="lv-LV" smtClean="0"/>
              <a:t>‹#›</a:t>
            </a:fld>
            <a:endParaRPr lang="lv-LV"/>
          </a:p>
        </p:txBody>
      </p:sp>
    </p:spTree>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20FC8FE-7A7A-4CCA-A744-85223B83B5E6}" type="datetimeFigureOut">
              <a:rPr lang="lv-LV" smtClean="0"/>
              <a:t>2016.02.17.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20FC8FE-7A7A-4CCA-A744-85223B83B5E6}" type="datetimeFigureOut">
              <a:rPr lang="lv-LV" smtClean="0"/>
              <a:t>2016.02.17.</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20FC8FE-7A7A-4CCA-A744-85223B83B5E6}" type="datetimeFigureOut">
              <a:rPr lang="lv-LV" smtClean="0"/>
              <a:t>2016.02.17.</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FC8FE-7A7A-4CCA-A744-85223B83B5E6}" type="datetimeFigureOut">
              <a:rPr lang="lv-LV" smtClean="0"/>
              <a:t>2016.02.17.</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20FC8FE-7A7A-4CCA-A744-85223B83B5E6}" type="datetimeFigureOut">
              <a:rPr lang="lv-LV" smtClean="0"/>
              <a:t>2016.02.17.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20FC8FE-7A7A-4CCA-A744-85223B83B5E6}" type="datetimeFigureOut">
              <a:rPr lang="lv-LV" smtClean="0"/>
              <a:t>2016.02.17.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820FC8FE-7A7A-4CCA-A744-85223B83B5E6}" type="datetimeFigureOut">
              <a:rPr lang="lv-LV" smtClean="0"/>
              <a:t>2016.02.17.</a:t>
            </a:fld>
            <a:endParaRPr lang="lv-LV"/>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lv-LV"/>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FA0DC0D-B4A6-465C-A4C7-D7C9714A8AC1}" type="slidenum">
              <a:rPr lang="lv-LV" smtClean="0"/>
              <a:t>‹#›</a:t>
            </a:fld>
            <a:endParaRPr lang="lv-LV"/>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wmf"/></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88.jpeg"/><Relationship Id="rId3" Type="http://schemas.microsoft.com/office/2007/relationships/media" Target="../media/media2.wav"/><Relationship Id="rId7" Type="http://schemas.microsoft.com/office/2007/relationships/hdphoto" Target="../media/hdphoto1.wdp"/><Relationship Id="rId12" Type="http://schemas.openxmlformats.org/officeDocument/2006/relationships/image" Target="../media/image92.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slideLayout" Target="../slideLayouts/slideLayout7.xml"/><Relationship Id="rId10" Type="http://schemas.openxmlformats.org/officeDocument/2006/relationships/image" Target="../media/image90.jpeg"/><Relationship Id="rId4" Type="http://schemas.microsoft.com/office/2007/relationships/media" Target="../media/media3.wav"/><Relationship Id="rId9" Type="http://schemas.openxmlformats.org/officeDocument/2006/relationships/image" Target="../media/image89.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wav"/><Relationship Id="rId1" Type="http://schemas.openxmlformats.org/officeDocument/2006/relationships/audio" Target="NULL" TargetMode="External"/><Relationship Id="rId5" Type="http://schemas.openxmlformats.org/officeDocument/2006/relationships/image" Target="../media/image93.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gif"/><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s>
</file>

<file path=ppt/slides/_rels/slide4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0.png"/><Relationship Id="rId2" Type="http://schemas.microsoft.com/office/2007/relationships/media" Target="../media/media5.wmv"/><Relationship Id="rId1" Type="http://schemas.openxmlformats.org/officeDocument/2006/relationships/video" Target="NULL" TargetMode="External"/><Relationship Id="rId6" Type="http://schemas.openxmlformats.org/officeDocument/2006/relationships/image" Target="../media/image104.emf"/><Relationship Id="rId4" Type="http://schemas.openxmlformats.org/officeDocument/2006/relationships/customXml" Target="../ink/ink1.xml"/></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4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4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4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4.png"/><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7.xml"/><Relationship Id="rId5" Type="http://schemas.openxmlformats.org/officeDocument/2006/relationships/image" Target="../media/image148.jpeg"/><Relationship Id="rId4" Type="http://schemas.openxmlformats.org/officeDocument/2006/relationships/image" Target="../media/image147.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5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jpeg"/><Relationship Id="rId4" Type="http://schemas.openxmlformats.org/officeDocument/2006/relationships/image" Target="../media/image156.png"/></Relationships>
</file>

<file path=ppt/slides/_rels/slide5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5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164.jpeg"/></Relationships>
</file>

<file path=ppt/slides/_rels/slide5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wmv"/><Relationship Id="rId1" Type="http://schemas.openxmlformats.org/officeDocument/2006/relationships/video" Target="NULL" TargetMode="External"/><Relationship Id="rId4" Type="http://schemas.openxmlformats.org/officeDocument/2006/relationships/image" Target="../media/image1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3.png"/><Relationship Id="rId2" Type="http://schemas.microsoft.com/office/2007/relationships/media" Target="../media/media8.WMA"/><Relationship Id="rId1" Type="http://schemas.openxmlformats.org/officeDocument/2006/relationships/audio" Target="NULL" TargetMode="External"/><Relationship Id="rId6" Type="http://schemas.openxmlformats.org/officeDocument/2006/relationships/image" Target="../media/image172.png"/><Relationship Id="rId5" Type="http://schemas.openxmlformats.org/officeDocument/2006/relationships/image" Target="../media/image171.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4.jpeg"/><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186.jpeg"/><Relationship Id="rId18" Type="http://schemas.openxmlformats.org/officeDocument/2006/relationships/image" Target="../media/image191.jpeg"/><Relationship Id="rId26" Type="http://schemas.openxmlformats.org/officeDocument/2006/relationships/image" Target="../media/image199.jpeg"/><Relationship Id="rId3" Type="http://schemas.openxmlformats.org/officeDocument/2006/relationships/image" Target="../media/image176.jpeg"/><Relationship Id="rId21" Type="http://schemas.openxmlformats.org/officeDocument/2006/relationships/image" Target="../media/image194.jpeg"/><Relationship Id="rId7" Type="http://schemas.openxmlformats.org/officeDocument/2006/relationships/image" Target="../media/image180.jpeg"/><Relationship Id="rId12" Type="http://schemas.openxmlformats.org/officeDocument/2006/relationships/image" Target="../media/image185.jpeg"/><Relationship Id="rId17" Type="http://schemas.openxmlformats.org/officeDocument/2006/relationships/image" Target="../media/image190.jpeg"/><Relationship Id="rId25" Type="http://schemas.openxmlformats.org/officeDocument/2006/relationships/image" Target="../media/image198.jpeg"/><Relationship Id="rId2" Type="http://schemas.openxmlformats.org/officeDocument/2006/relationships/image" Target="../media/image175.jpeg"/><Relationship Id="rId16" Type="http://schemas.openxmlformats.org/officeDocument/2006/relationships/image" Target="../media/image189.jpeg"/><Relationship Id="rId20" Type="http://schemas.openxmlformats.org/officeDocument/2006/relationships/image" Target="../media/image193.jpeg"/><Relationship Id="rId1" Type="http://schemas.openxmlformats.org/officeDocument/2006/relationships/slideLayout" Target="../slideLayouts/slideLayout7.xml"/><Relationship Id="rId6" Type="http://schemas.openxmlformats.org/officeDocument/2006/relationships/image" Target="../media/image179.jpeg"/><Relationship Id="rId11" Type="http://schemas.openxmlformats.org/officeDocument/2006/relationships/image" Target="../media/image184.jpeg"/><Relationship Id="rId24" Type="http://schemas.openxmlformats.org/officeDocument/2006/relationships/image" Target="../media/image197.jpeg"/><Relationship Id="rId5" Type="http://schemas.openxmlformats.org/officeDocument/2006/relationships/image" Target="../media/image178.jpeg"/><Relationship Id="rId15" Type="http://schemas.openxmlformats.org/officeDocument/2006/relationships/image" Target="../media/image188.jpeg"/><Relationship Id="rId23" Type="http://schemas.openxmlformats.org/officeDocument/2006/relationships/image" Target="../media/image196.jpeg"/><Relationship Id="rId28" Type="http://schemas.openxmlformats.org/officeDocument/2006/relationships/image" Target="../media/image201.jpeg"/><Relationship Id="rId10" Type="http://schemas.openxmlformats.org/officeDocument/2006/relationships/image" Target="../media/image183.jpeg"/><Relationship Id="rId19" Type="http://schemas.openxmlformats.org/officeDocument/2006/relationships/image" Target="../media/image192.jpeg"/><Relationship Id="rId4" Type="http://schemas.openxmlformats.org/officeDocument/2006/relationships/image" Target="../media/image177.jpeg"/><Relationship Id="rId9" Type="http://schemas.openxmlformats.org/officeDocument/2006/relationships/image" Target="../media/image182.jpeg"/><Relationship Id="rId14" Type="http://schemas.openxmlformats.org/officeDocument/2006/relationships/image" Target="../media/image187.jpeg"/><Relationship Id="rId22" Type="http://schemas.openxmlformats.org/officeDocument/2006/relationships/image" Target="../media/image195.jpeg"/><Relationship Id="rId27" Type="http://schemas.openxmlformats.org/officeDocument/2006/relationships/image" Target="../media/image200.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1981200" y="3962400"/>
            <a:ext cx="6553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r">
              <a:spcBef>
                <a:spcPct val="20000"/>
              </a:spcBef>
            </a:pPr>
            <a:endParaRPr lang="en-GB" sz="3000" b="1" dirty="0">
              <a:solidFill>
                <a:schemeClr val="tx1"/>
              </a:solidFill>
              <a:latin typeface="Arial Narrow" pitchFamily="34" charset="0"/>
            </a:endParaRPr>
          </a:p>
        </p:txBody>
      </p:sp>
      <p:sp>
        <p:nvSpPr>
          <p:cNvPr id="2052" name="Rectangle 4"/>
          <p:cNvSpPr>
            <a:spLocks noChangeArrowheads="1"/>
          </p:cNvSpPr>
          <p:nvPr/>
        </p:nvSpPr>
        <p:spPr bwMode="auto">
          <a:xfrm>
            <a:off x="13059" y="4149080"/>
            <a:ext cx="8856984" cy="27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lv-LV" sz="3200" b="1" dirty="0" smtClean="0">
                <a:solidFill>
                  <a:srgbClr val="FFFF00"/>
                </a:solidFill>
              </a:rPr>
              <a:t>UNIVERSĀLAIS  DIZAINS</a:t>
            </a:r>
          </a:p>
          <a:p>
            <a:pPr algn="ctr"/>
            <a:r>
              <a:rPr lang="lv-LV" sz="2400" b="1" dirty="0" smtClean="0">
                <a:solidFill>
                  <a:srgbClr val="92D050"/>
                </a:solidFill>
              </a:rPr>
              <a:t>Māris </a:t>
            </a:r>
            <a:r>
              <a:rPr lang="lv-LV" sz="2400" b="1" dirty="0" err="1" smtClean="0">
                <a:solidFill>
                  <a:srgbClr val="92D050"/>
                </a:solidFill>
              </a:rPr>
              <a:t>Ceirulis</a:t>
            </a:r>
            <a:endParaRPr lang="lv-LV" sz="2400" b="1" dirty="0" smtClean="0">
              <a:solidFill>
                <a:srgbClr val="92D050"/>
              </a:solidFill>
            </a:endParaRPr>
          </a:p>
          <a:p>
            <a:pPr algn="ctr"/>
            <a:endParaRPr lang="lv-LV" sz="2000" b="1" dirty="0" smtClean="0"/>
          </a:p>
          <a:p>
            <a:pPr algn="ctr"/>
            <a:endParaRPr lang="lv-LV" sz="2000" b="1" dirty="0"/>
          </a:p>
          <a:p>
            <a:pPr algn="ctr"/>
            <a:endParaRPr lang="lv-LV" sz="2000" b="1" dirty="0" smtClean="0"/>
          </a:p>
          <a:p>
            <a:pPr algn="ctr"/>
            <a:endParaRPr lang="lv-LV" sz="1100" b="1" dirty="0" smtClean="0"/>
          </a:p>
          <a:p>
            <a:pPr algn="ctr"/>
            <a:r>
              <a:rPr lang="lv-LV" sz="2000" b="1" dirty="0" smtClean="0"/>
              <a:t>TALSI</a:t>
            </a:r>
          </a:p>
          <a:p>
            <a:pPr algn="ctr"/>
            <a:r>
              <a:rPr lang="lv-LV" sz="2000" b="1" dirty="0" smtClean="0"/>
              <a:t>2015. gada 15.decembris</a:t>
            </a:r>
            <a:endParaRPr lang="lv-LV" sz="2000" b="1" dirty="0"/>
          </a:p>
          <a:p>
            <a:pPr algn="ctr"/>
            <a:endParaRPr lang="lv-LV" sz="2000" b="1" dirty="0"/>
          </a:p>
        </p:txBody>
      </p:sp>
      <p:pic>
        <p:nvPicPr>
          <p:cNvPr id="6" name="Picture 6" descr="LNB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89056" y="5085184"/>
            <a:ext cx="904990" cy="837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 name="Picture 2" descr="D:\Desktop\Lm.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94668" y="2420888"/>
            <a:ext cx="5093766" cy="1298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3" name="Grupa 2"/>
          <p:cNvGrpSpPr/>
          <p:nvPr/>
        </p:nvGrpSpPr>
        <p:grpSpPr>
          <a:xfrm>
            <a:off x="611560" y="281095"/>
            <a:ext cx="4141697" cy="1588149"/>
            <a:chOff x="611560" y="281095"/>
            <a:chExt cx="4141697" cy="1588149"/>
          </a:xfrm>
        </p:grpSpPr>
        <p:sp>
          <p:nvSpPr>
            <p:cNvPr id="7" name="Text Box 12"/>
            <p:cNvSpPr txBox="1">
              <a:spLocks noChangeArrowheads="1"/>
            </p:cNvSpPr>
            <p:nvPr/>
          </p:nvSpPr>
          <p:spPr bwMode="auto">
            <a:xfrm>
              <a:off x="1331640" y="1499912"/>
              <a:ext cx="27932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r>
                <a:rPr lang="lv-LV" sz="1800" b="1" i="1" dirty="0" smtClean="0">
                  <a:latin typeface="+mn-lt"/>
                </a:rPr>
                <a:t>Ieguldījums Tavā  </a:t>
              </a:r>
              <a:r>
                <a:rPr lang="lv-LV" sz="1800" b="1" i="1" dirty="0">
                  <a:latin typeface="+mn-lt"/>
                </a:rPr>
                <a:t>nākotnē</a:t>
              </a:r>
            </a:p>
          </p:txBody>
        </p:sp>
        <p:pic>
          <p:nvPicPr>
            <p:cNvPr id="10" name="Picture 2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3848" y="281095"/>
              <a:ext cx="1549409" cy="109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aglona.lv/wp-content/gallery/sanusleja_logo/sf_es_strukturfondi.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1560" y="281096"/>
              <a:ext cx="1519793" cy="109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32439355"/>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780928"/>
          </a:xfrm>
        </p:spPr>
        <p:txBody>
          <a:bodyPr anchor="ctr">
            <a:normAutofit/>
          </a:bodyPr>
          <a:lstStyle/>
          <a:p>
            <a:pPr algn="ctr">
              <a:buFontTx/>
              <a:buNone/>
            </a:pPr>
            <a:r>
              <a:rPr lang="lv-LV" b="1" i="1" dirty="0" smtClean="0">
                <a:solidFill>
                  <a:srgbClr val="FFFF00"/>
                </a:solidFill>
              </a:rPr>
              <a:t>UNIVERSĀLĀ  DIZAINA  7  PRINCIPI</a:t>
            </a:r>
            <a:r>
              <a:rPr lang="lv-LV" b="1" i="1" dirty="0">
                <a:solidFill>
                  <a:srgbClr val="FFFF00"/>
                </a:solidFill>
              </a:rPr>
              <a:t>:</a:t>
            </a:r>
          </a:p>
          <a:p>
            <a:pPr algn="ctr">
              <a:buFontTx/>
              <a:buNone/>
            </a:pPr>
            <a:endParaRPr lang="lv-LV" sz="1100" b="1" dirty="0"/>
          </a:p>
          <a:p>
            <a:pPr algn="ctr">
              <a:buFontTx/>
              <a:buNone/>
            </a:pPr>
            <a:r>
              <a:rPr lang="lv-LV" b="1" dirty="0" smtClean="0">
                <a:solidFill>
                  <a:srgbClr val="92D050"/>
                </a:solidFill>
              </a:rPr>
              <a:t>7.   KUSTĪBAI  UN  LIETOŠANAI  ATBILSTOŠS IZMĒRS  UN  TELPA </a:t>
            </a:r>
          </a:p>
          <a:p>
            <a:pPr algn="ctr">
              <a:buFontTx/>
              <a:buNone/>
            </a:pPr>
            <a:r>
              <a:rPr lang="lv-LV" sz="1800" dirty="0" smtClean="0"/>
              <a:t>(</a:t>
            </a:r>
            <a:r>
              <a:rPr lang="en-US" sz="1800" dirty="0"/>
              <a:t>SIZE </a:t>
            </a:r>
            <a:r>
              <a:rPr lang="lv-LV" sz="1800" dirty="0"/>
              <a:t> </a:t>
            </a:r>
            <a:r>
              <a:rPr lang="en-US" sz="1800" dirty="0"/>
              <a:t>AND</a:t>
            </a:r>
            <a:r>
              <a:rPr lang="lv-LV" sz="1800" dirty="0"/>
              <a:t> </a:t>
            </a:r>
            <a:r>
              <a:rPr lang="en-US" sz="1800" dirty="0"/>
              <a:t> SPACE</a:t>
            </a:r>
            <a:r>
              <a:rPr lang="lv-LV" sz="1800" dirty="0"/>
              <a:t> </a:t>
            </a:r>
            <a:r>
              <a:rPr lang="en-US" sz="1800" dirty="0"/>
              <a:t> FOR</a:t>
            </a:r>
            <a:r>
              <a:rPr lang="lv-LV" sz="1800" dirty="0"/>
              <a:t> </a:t>
            </a:r>
            <a:r>
              <a:rPr lang="en-US" sz="1800" dirty="0"/>
              <a:t> APPROACH </a:t>
            </a:r>
            <a:r>
              <a:rPr lang="lv-LV" sz="1800" dirty="0"/>
              <a:t> </a:t>
            </a:r>
            <a:r>
              <a:rPr lang="en-US" sz="1800" dirty="0"/>
              <a:t>AND </a:t>
            </a:r>
            <a:r>
              <a:rPr lang="lv-LV" sz="1800" dirty="0"/>
              <a:t> </a:t>
            </a:r>
            <a:r>
              <a:rPr lang="en-US" sz="1800" dirty="0"/>
              <a:t>USE</a:t>
            </a:r>
            <a:r>
              <a:rPr lang="lv-LV" sz="1800" dirty="0" smtClean="0"/>
              <a:t>)</a:t>
            </a:r>
            <a:endParaRPr lang="lv-LV" dirty="0"/>
          </a:p>
        </p:txBody>
      </p:sp>
      <p:sp>
        <p:nvSpPr>
          <p:cNvPr id="5126" name="Text Box 6"/>
          <p:cNvSpPr txBox="1">
            <a:spLocks noChangeArrowheads="1"/>
          </p:cNvSpPr>
          <p:nvPr/>
        </p:nvSpPr>
        <p:spPr bwMode="auto">
          <a:xfrm>
            <a:off x="396456" y="2708920"/>
            <a:ext cx="8280000"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lv-LV" sz="2800" dirty="0" smtClean="0"/>
              <a:t>Atbilstoši telpu </a:t>
            </a:r>
            <a:r>
              <a:rPr lang="lv-LV" sz="2800" dirty="0"/>
              <a:t>izmēri nodrošina, ka lietotājs neatkarīgi no ķermeņa pozas, izmēriem vai mobilitātes (kustīguma) spēj tuvoties objektam, aizsniegt to, manipulēt un izmantot visas objekta funkcionālās iespējas. </a:t>
            </a:r>
            <a:endParaRPr lang="lv-LV" sz="2800" dirty="0" smtClean="0"/>
          </a:p>
          <a:p>
            <a:pPr algn="just">
              <a:spcBef>
                <a:spcPct val="50000"/>
              </a:spcBef>
            </a:pPr>
            <a:r>
              <a:rPr lang="lv-LV" sz="2800" dirty="0" smtClean="0"/>
              <a:t>Piemēram</a:t>
            </a:r>
            <a:r>
              <a:rPr lang="lv-LV" sz="2800" dirty="0"/>
              <a:t>, sabiedrisko ēku </a:t>
            </a:r>
            <a:r>
              <a:rPr lang="lv-LV" sz="2800" dirty="0" smtClean="0"/>
              <a:t>vestibilu parametri </a:t>
            </a:r>
            <a:r>
              <a:rPr lang="lv-LV" sz="2800" dirty="0"/>
              <a:t>un iekārtu izvietojums ļauj tās izmantot bērniem, cilvēkiem riteņkrēslā un pārējiem apmeklētājiem. </a:t>
            </a:r>
            <a:endParaRPr lang="lv-LV" sz="2800" dirty="0">
              <a:solidFill>
                <a:schemeClr val="tx1"/>
              </a:solidFill>
            </a:endParaRPr>
          </a:p>
        </p:txBody>
      </p:sp>
      <p:pic>
        <p:nvPicPr>
          <p:cNvPr id="4" name="Picture 3" descr="D:\Documents\Vides pieejamiba\Vides pieejamiba bildes\Vide pasaule www\fare_machin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99833" y="2563695"/>
            <a:ext cx="3692647" cy="40336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4" name="Picture 2" descr="D:\Andis\Documents\VIDES PIEEJAMĪBA\Vides pieejamiba - BILDES\Vide www\photo-6_resiz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2563695"/>
            <a:ext cx="4896544" cy="40336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Andis\Documents\VIDES PIEEJAMĪBA\Vides pieejamiba - BILDES\Vide www\disability_wheelchair_offic_483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563694"/>
            <a:ext cx="4896544" cy="403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4928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750"/>
                                  </p:stCondLst>
                                  <p:childTnLst>
                                    <p:animRot by="120000">
                                      <p:cBhvr>
                                        <p:cTn id="6" dur="75" fill="hold">
                                          <p:stCondLst>
                                            <p:cond delay="0"/>
                                          </p:stCondLst>
                                        </p:cTn>
                                        <p:tgtEl>
                                          <p:spTgt spid="5123">
                                            <p:txEl>
                                              <p:pRg st="2" end="2"/>
                                            </p:txEl>
                                          </p:spTgt>
                                        </p:tgtEl>
                                        <p:attrNameLst>
                                          <p:attrName>r</p:attrName>
                                        </p:attrNameLst>
                                      </p:cBhvr>
                                    </p:animRot>
                                    <p:animRot by="-240000">
                                      <p:cBhvr>
                                        <p:cTn id="7" dur="150" fill="hold">
                                          <p:stCondLst>
                                            <p:cond delay="150"/>
                                          </p:stCondLst>
                                        </p:cTn>
                                        <p:tgtEl>
                                          <p:spTgt spid="5123">
                                            <p:txEl>
                                              <p:pRg st="2" end="2"/>
                                            </p:txEl>
                                          </p:spTgt>
                                        </p:tgtEl>
                                        <p:attrNameLst>
                                          <p:attrName>r</p:attrName>
                                        </p:attrNameLst>
                                      </p:cBhvr>
                                    </p:animRot>
                                    <p:animRot by="240000">
                                      <p:cBhvr>
                                        <p:cTn id="8" dur="150" fill="hold">
                                          <p:stCondLst>
                                            <p:cond delay="300"/>
                                          </p:stCondLst>
                                        </p:cTn>
                                        <p:tgtEl>
                                          <p:spTgt spid="5123">
                                            <p:txEl>
                                              <p:pRg st="2" end="2"/>
                                            </p:txEl>
                                          </p:spTgt>
                                        </p:tgtEl>
                                        <p:attrNameLst>
                                          <p:attrName>r</p:attrName>
                                        </p:attrNameLst>
                                      </p:cBhvr>
                                    </p:animRot>
                                    <p:animRot by="-240000">
                                      <p:cBhvr>
                                        <p:cTn id="9" dur="150" fill="hold">
                                          <p:stCondLst>
                                            <p:cond delay="450"/>
                                          </p:stCondLst>
                                        </p:cTn>
                                        <p:tgtEl>
                                          <p:spTgt spid="5123">
                                            <p:txEl>
                                              <p:pRg st="2" end="2"/>
                                            </p:txEl>
                                          </p:spTgt>
                                        </p:tgtEl>
                                        <p:attrNameLst>
                                          <p:attrName>r</p:attrName>
                                        </p:attrNameLst>
                                      </p:cBhvr>
                                    </p:animRot>
                                    <p:animRot by="120000">
                                      <p:cBhvr>
                                        <p:cTn id="10" dur="150" fill="hold">
                                          <p:stCondLst>
                                            <p:cond delay="600"/>
                                          </p:stCondLst>
                                        </p:cTn>
                                        <p:tgtEl>
                                          <p:spTgt spid="5123">
                                            <p:txEl>
                                              <p:pRg st="2" end="2"/>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5126"/>
                                        </p:tgtEl>
                                        <p:attrNameLst>
                                          <p:attrName>ppt_w</p:attrName>
                                        </p:attrNameLst>
                                      </p:cBhvr>
                                      <p:tavLst>
                                        <p:tav tm="0">
                                          <p:val>
                                            <p:strVal val="ppt_w"/>
                                          </p:val>
                                        </p:tav>
                                        <p:tav tm="100000">
                                          <p:val>
                                            <p:fltVal val="0"/>
                                          </p:val>
                                        </p:tav>
                                      </p:tavLst>
                                    </p:anim>
                                    <p:anim calcmode="lin" valueType="num">
                                      <p:cBhvr>
                                        <p:cTn id="15" dur="500"/>
                                        <p:tgtEl>
                                          <p:spTgt spid="5126"/>
                                        </p:tgtEl>
                                        <p:attrNameLst>
                                          <p:attrName>ppt_h</p:attrName>
                                        </p:attrNameLst>
                                      </p:cBhvr>
                                      <p:tavLst>
                                        <p:tav tm="0">
                                          <p:val>
                                            <p:strVal val="ppt_h"/>
                                          </p:val>
                                        </p:tav>
                                        <p:tav tm="100000">
                                          <p:val>
                                            <p:fltVal val="0"/>
                                          </p:val>
                                        </p:tav>
                                      </p:tavLst>
                                    </p:anim>
                                    <p:animEffect transition="out" filter="fade">
                                      <p:cBhvr>
                                        <p:cTn id="16" dur="500"/>
                                        <p:tgtEl>
                                          <p:spTgt spid="5126"/>
                                        </p:tgtEl>
                                      </p:cBhvr>
                                    </p:animEffect>
                                    <p:set>
                                      <p:cBhvr>
                                        <p:cTn id="17" dur="1" fill="hold">
                                          <p:stCondLst>
                                            <p:cond delay="499"/>
                                          </p:stCondLst>
                                        </p:cTn>
                                        <p:tgtEl>
                                          <p:spTgt spid="5126"/>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250" fill="hold"/>
                                        <p:tgtEl>
                                          <p:spTgt spid="4"/>
                                        </p:tgtEl>
                                        <p:attrNameLst>
                                          <p:attrName>ppt_w</p:attrName>
                                        </p:attrNameLst>
                                      </p:cBhvr>
                                      <p:tavLst>
                                        <p:tav tm="0">
                                          <p:val>
                                            <p:fltVal val="0"/>
                                          </p:val>
                                        </p:tav>
                                        <p:tav tm="100000">
                                          <p:val>
                                            <p:strVal val="#ppt_w"/>
                                          </p:val>
                                        </p:tav>
                                      </p:tavLst>
                                    </p:anim>
                                    <p:anim calcmode="lin" valueType="num">
                                      <p:cBhvr>
                                        <p:cTn id="21" dur="1250" fill="hold"/>
                                        <p:tgtEl>
                                          <p:spTgt spid="4"/>
                                        </p:tgtEl>
                                        <p:attrNameLst>
                                          <p:attrName>ppt_h</p:attrName>
                                        </p:attrNameLst>
                                      </p:cBhvr>
                                      <p:tavLst>
                                        <p:tav tm="0">
                                          <p:val>
                                            <p:fltVal val="0"/>
                                          </p:val>
                                        </p:tav>
                                        <p:tav tm="100000">
                                          <p:val>
                                            <p:strVal val="#ppt_h"/>
                                          </p:val>
                                        </p:tav>
                                      </p:tavLst>
                                    </p:anim>
                                    <p:animEffect transition="in" filter="fade">
                                      <p:cBhvr>
                                        <p:cTn id="22" dur="1250"/>
                                        <p:tgtEl>
                                          <p:spTgt spid="4"/>
                                        </p:tgtEl>
                                      </p:cBhvr>
                                    </p:animEffect>
                                  </p:childTnLst>
                                </p:cTn>
                              </p:par>
                              <p:par>
                                <p:cTn id="23" presetID="53" presetClass="entr" presetSubtype="16"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 calcmode="lin" valueType="num">
                                      <p:cBhvr>
                                        <p:cTn id="25" dur="1250" fill="hold"/>
                                        <p:tgtEl>
                                          <p:spTgt spid="3074"/>
                                        </p:tgtEl>
                                        <p:attrNameLst>
                                          <p:attrName>ppt_w</p:attrName>
                                        </p:attrNameLst>
                                      </p:cBhvr>
                                      <p:tavLst>
                                        <p:tav tm="0">
                                          <p:val>
                                            <p:fltVal val="0"/>
                                          </p:val>
                                        </p:tav>
                                        <p:tav tm="100000">
                                          <p:val>
                                            <p:strVal val="#ppt_w"/>
                                          </p:val>
                                        </p:tav>
                                      </p:tavLst>
                                    </p:anim>
                                    <p:anim calcmode="lin" valueType="num">
                                      <p:cBhvr>
                                        <p:cTn id="26" dur="1250" fill="hold"/>
                                        <p:tgtEl>
                                          <p:spTgt spid="3074"/>
                                        </p:tgtEl>
                                        <p:attrNameLst>
                                          <p:attrName>ppt_h</p:attrName>
                                        </p:attrNameLst>
                                      </p:cBhvr>
                                      <p:tavLst>
                                        <p:tav tm="0">
                                          <p:val>
                                            <p:fltVal val="0"/>
                                          </p:val>
                                        </p:tav>
                                        <p:tav tm="100000">
                                          <p:val>
                                            <p:strVal val="#ppt_h"/>
                                          </p:val>
                                        </p:tav>
                                      </p:tavLst>
                                    </p:anim>
                                    <p:animEffect transition="in" filter="fade">
                                      <p:cBhvr>
                                        <p:cTn id="27" dur="1250"/>
                                        <p:tgtEl>
                                          <p:spTgt spid="30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5696" y="956184"/>
            <a:ext cx="6647423" cy="24008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44" y="3730950"/>
            <a:ext cx="3600400" cy="28313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179511" y="188640"/>
            <a:ext cx="8519631" cy="584775"/>
          </a:xfrm>
          <a:prstGeom prst="rect">
            <a:avLst/>
          </a:prstGeom>
        </p:spPr>
        <p:txBody>
          <a:bodyPr wrap="square">
            <a:spAutoFit/>
          </a:bodyPr>
          <a:lstStyle/>
          <a:p>
            <a:pPr algn="just">
              <a:buFontTx/>
              <a:buNone/>
            </a:pPr>
            <a:r>
              <a:rPr lang="lv-LV" sz="3200" b="1" dirty="0" smtClean="0">
                <a:solidFill>
                  <a:srgbClr val="FFFF00"/>
                </a:solidFill>
              </a:rPr>
              <a:t>Universālais Dizains </a:t>
            </a:r>
            <a:r>
              <a:rPr lang="lv-LV" sz="3200" b="1" dirty="0" smtClean="0"/>
              <a:t>ir nepamanāms…</a:t>
            </a:r>
            <a:endParaRPr lang="lv-LV" sz="3200" b="1" dirty="0"/>
          </a:p>
        </p:txBody>
      </p:sp>
      <p:sp>
        <p:nvSpPr>
          <p:cNvPr id="4" name="Rectangle 3"/>
          <p:cNvSpPr/>
          <p:nvPr/>
        </p:nvSpPr>
        <p:spPr>
          <a:xfrm>
            <a:off x="4572000" y="3573016"/>
            <a:ext cx="3999756" cy="1569660"/>
          </a:xfrm>
          <a:prstGeom prst="rect">
            <a:avLst/>
          </a:prstGeom>
        </p:spPr>
        <p:txBody>
          <a:bodyPr wrap="square">
            <a:spAutoFit/>
          </a:bodyPr>
          <a:lstStyle/>
          <a:p>
            <a:pPr algn="just"/>
            <a:r>
              <a:rPr lang="lv-LV" sz="3200" b="1" dirty="0" smtClean="0"/>
              <a:t>…to pamana tad, kad </a:t>
            </a:r>
            <a:r>
              <a:rPr lang="lv-LV" sz="3200" b="1" dirty="0"/>
              <a:t>tas </a:t>
            </a:r>
            <a:r>
              <a:rPr lang="lv-LV" sz="3200" b="1" dirty="0" smtClean="0"/>
              <a:t>netiek ievērots!</a:t>
            </a:r>
            <a:endParaRPr lang="lv-LV" sz="3200" b="1" dirty="0"/>
          </a:p>
        </p:txBody>
      </p:sp>
      <p:sp>
        <p:nvSpPr>
          <p:cNvPr id="5" name="Rectangle 4"/>
          <p:cNvSpPr/>
          <p:nvPr/>
        </p:nvSpPr>
        <p:spPr>
          <a:xfrm>
            <a:off x="4572000" y="5362003"/>
            <a:ext cx="3983126" cy="1200329"/>
          </a:xfrm>
          <a:prstGeom prst="rect">
            <a:avLst/>
          </a:prstGeom>
        </p:spPr>
        <p:txBody>
          <a:bodyPr wrap="square">
            <a:spAutoFit/>
          </a:bodyPr>
          <a:lstStyle/>
          <a:p>
            <a:pPr algn="ctr"/>
            <a:r>
              <a:rPr lang="lv-LV" sz="2400" b="1" dirty="0" smtClean="0">
                <a:solidFill>
                  <a:srgbClr val="FFFF00"/>
                </a:solidFill>
              </a:rPr>
              <a:t>Universālais Dizains </a:t>
            </a:r>
            <a:r>
              <a:rPr lang="lv-LV" sz="2400" b="1" dirty="0" smtClean="0"/>
              <a:t>netraucē nevienam –  palīdz VISIEM!</a:t>
            </a:r>
            <a:endParaRPr lang="lv-LV" sz="2400" b="1" dirty="0"/>
          </a:p>
        </p:txBody>
      </p:sp>
    </p:spTree>
    <p:extLst>
      <p:ext uri="{BB962C8B-B14F-4D97-AF65-F5344CB8AC3E}">
        <p14:creationId xmlns:p14="http://schemas.microsoft.com/office/powerpoint/2010/main" val="36283591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4250"/>
                                  </p:st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smtClean="0">
                <a:solidFill>
                  <a:srgbClr val="FFFF00"/>
                </a:solidFill>
              </a:rPr>
              <a:t>CILVĒKU  REDZE  DAŽĀDOS  </a:t>
            </a:r>
            <a:r>
              <a:rPr lang="lv-LV" b="1" dirty="0">
                <a:solidFill>
                  <a:srgbClr val="FFFF00"/>
                </a:solidFill>
              </a:rPr>
              <a:t>VECUMOS</a:t>
            </a:r>
          </a:p>
          <a:p>
            <a:pPr algn="ctr">
              <a:buFontTx/>
              <a:buNone/>
            </a:pPr>
            <a:endParaRPr lang="lv-LV" sz="1100" b="1" dirty="0"/>
          </a:p>
        </p:txBody>
      </p:sp>
      <p:grpSp>
        <p:nvGrpSpPr>
          <p:cNvPr id="7" name="Group 6"/>
          <p:cNvGrpSpPr/>
          <p:nvPr/>
        </p:nvGrpSpPr>
        <p:grpSpPr>
          <a:xfrm>
            <a:off x="268015" y="1726139"/>
            <a:ext cx="2647801" cy="4612798"/>
            <a:chOff x="212660" y="1726139"/>
            <a:chExt cx="2647801" cy="4612798"/>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2660" y="1726139"/>
              <a:ext cx="2647801" cy="39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888085" y="5877272"/>
              <a:ext cx="1296949" cy="461665"/>
            </a:xfrm>
            <a:prstGeom prst="rect">
              <a:avLst/>
            </a:prstGeom>
          </p:spPr>
          <p:txBody>
            <a:bodyPr wrap="square">
              <a:spAutoFit/>
            </a:bodyPr>
            <a:lstStyle/>
            <a:p>
              <a:pPr algn="ctr">
                <a:spcBef>
                  <a:spcPct val="50000"/>
                </a:spcBef>
              </a:pPr>
              <a:r>
                <a:rPr lang="lv-LV" sz="2400" b="1" dirty="0"/>
                <a:t>20 gadi</a:t>
              </a:r>
            </a:p>
          </p:txBody>
        </p:sp>
      </p:grpSp>
      <p:grpSp>
        <p:nvGrpSpPr>
          <p:cNvPr id="9" name="Group 8"/>
          <p:cNvGrpSpPr/>
          <p:nvPr/>
        </p:nvGrpSpPr>
        <p:grpSpPr>
          <a:xfrm>
            <a:off x="6047969" y="1726139"/>
            <a:ext cx="3025893" cy="4596514"/>
            <a:chOff x="6034197" y="1742421"/>
            <a:chExt cx="3025893" cy="4596514"/>
          </a:xfrm>
        </p:grpSpPr>
        <p:pic>
          <p:nvPicPr>
            <p:cNvPr id="6"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8184" y="1742421"/>
              <a:ext cx="2637921" cy="39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6034197" y="5877270"/>
              <a:ext cx="3025893" cy="461665"/>
            </a:xfrm>
            <a:prstGeom prst="rect">
              <a:avLst/>
            </a:prstGeom>
          </p:spPr>
          <p:txBody>
            <a:bodyPr wrap="square">
              <a:spAutoFit/>
            </a:bodyPr>
            <a:lstStyle/>
            <a:p>
              <a:pPr algn="ctr">
                <a:spcBef>
                  <a:spcPct val="50000"/>
                </a:spcBef>
              </a:pPr>
              <a:r>
                <a:rPr lang="lv-LV" sz="2400" b="1" dirty="0"/>
                <a:t>60 un vairāk gadu</a:t>
              </a:r>
            </a:p>
          </p:txBody>
        </p:sp>
      </p:grpSp>
      <p:grpSp>
        <p:nvGrpSpPr>
          <p:cNvPr id="13" name="Group 9"/>
          <p:cNvGrpSpPr/>
          <p:nvPr/>
        </p:nvGrpSpPr>
        <p:grpSpPr>
          <a:xfrm>
            <a:off x="3231779" y="1726139"/>
            <a:ext cx="2636363" cy="4612797"/>
            <a:chOff x="3231781" y="1742421"/>
            <a:chExt cx="2636363" cy="4596515"/>
          </a:xfrm>
        </p:grpSpPr>
        <p:sp>
          <p:nvSpPr>
            <p:cNvPr id="14" name="Rectangle 2"/>
            <p:cNvSpPr/>
            <p:nvPr/>
          </p:nvSpPr>
          <p:spPr>
            <a:xfrm>
              <a:off x="3587422" y="5877271"/>
              <a:ext cx="1925079" cy="461665"/>
            </a:xfrm>
            <a:prstGeom prst="rect">
              <a:avLst/>
            </a:prstGeom>
          </p:spPr>
          <p:txBody>
            <a:bodyPr wrap="square">
              <a:spAutoFit/>
            </a:bodyPr>
            <a:lstStyle/>
            <a:p>
              <a:pPr algn="ctr">
                <a:spcBef>
                  <a:spcPct val="50000"/>
                </a:spcBef>
              </a:pPr>
              <a:r>
                <a:rPr lang="lv-LV" sz="2400" b="1" dirty="0"/>
                <a:t>40- 60 gadi</a:t>
              </a:r>
            </a:p>
          </p:txBody>
        </p:sp>
        <p:pic>
          <p:nvPicPr>
            <p:cNvPr id="1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1781" y="1742421"/>
              <a:ext cx="2636363" cy="39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9387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smtClean="0">
                <a:solidFill>
                  <a:srgbClr val="FFFF00"/>
                </a:solidFill>
              </a:rPr>
              <a:t>LABA  REDZE</a:t>
            </a:r>
            <a:endParaRPr lang="lv-LV" b="1" dirty="0">
              <a:solidFill>
                <a:srgbClr val="FFFF00"/>
              </a:solidFill>
            </a:endParaRPr>
          </a:p>
          <a:p>
            <a:pPr algn="ctr">
              <a:buFontTx/>
              <a:buNone/>
            </a:pPr>
            <a:endParaRPr lang="lv-LV" sz="1100" b="1"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03512" y="1191574"/>
            <a:ext cx="3956720" cy="52795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61341837"/>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smtClean="0">
                <a:solidFill>
                  <a:srgbClr val="FFFF00"/>
                </a:solidFill>
              </a:rPr>
              <a:t>KATARAKTA</a:t>
            </a:r>
            <a:endParaRPr lang="lv-LV" b="1" dirty="0">
              <a:solidFill>
                <a:srgbClr val="FFFF00"/>
              </a:solidFill>
            </a:endParaRPr>
          </a:p>
          <a:p>
            <a:pPr algn="ctr">
              <a:buFontTx/>
              <a:buNone/>
            </a:pPr>
            <a:endParaRPr lang="lv-LV" sz="1100" b="1"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03512"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3512" y="1191574"/>
            <a:ext cx="3956720" cy="52795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81369484"/>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smtClean="0">
                <a:solidFill>
                  <a:srgbClr val="FFFF00"/>
                </a:solidFill>
              </a:rPr>
              <a:t>GLAUKOMA  VIENĀ  ACĪ</a:t>
            </a:r>
            <a:endParaRPr lang="lv-LV" b="1" dirty="0">
              <a:solidFill>
                <a:srgbClr val="FFFF00"/>
              </a:solidFill>
            </a:endParaRPr>
          </a:p>
          <a:p>
            <a:pPr algn="ctr">
              <a:buFontTx/>
              <a:buNone/>
            </a:pPr>
            <a:endParaRPr lang="lv-LV" sz="1100" b="1"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03512"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3513" y="1191574"/>
            <a:ext cx="3956720" cy="52795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06372289"/>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smtClean="0">
                <a:solidFill>
                  <a:srgbClr val="FFFF00"/>
                </a:solidFill>
              </a:rPr>
              <a:t>GLAUKOMA</a:t>
            </a:r>
            <a:endParaRPr lang="lv-LV" b="1" dirty="0">
              <a:solidFill>
                <a:srgbClr val="FFFF00"/>
              </a:solidFill>
            </a:endParaRPr>
          </a:p>
          <a:p>
            <a:pPr algn="ctr">
              <a:buFontTx/>
              <a:buNone/>
            </a:pPr>
            <a:endParaRPr lang="lv-LV" sz="1100" b="1"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03512"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99334" y="1191574"/>
            <a:ext cx="3960898" cy="52795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44145115"/>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smtClean="0">
                <a:solidFill>
                  <a:srgbClr val="FFFF00"/>
                </a:solidFill>
              </a:rPr>
              <a:t>BOJĀJUMI  STIKLVEIDA  ĶERMENĪ</a:t>
            </a:r>
            <a:endParaRPr lang="lv-LV" b="1" dirty="0">
              <a:solidFill>
                <a:srgbClr val="FFFF00"/>
              </a:solidFill>
            </a:endParaRPr>
          </a:p>
          <a:p>
            <a:pPr algn="ctr">
              <a:buFontTx/>
              <a:buNone/>
            </a:pPr>
            <a:endParaRPr lang="lv-LV" sz="1100" b="1"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03512"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Bojajumi_stiklveida_kermen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3513" y="1191574"/>
            <a:ext cx="3956720" cy="52795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702545"/>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smtClean="0">
                <a:solidFill>
                  <a:srgbClr val="FFFF00"/>
                </a:solidFill>
              </a:rPr>
              <a:t>TĪKLENES   ATSLĀŅOŠANĀS</a:t>
            </a:r>
            <a:endParaRPr lang="lv-LV" b="1" dirty="0">
              <a:solidFill>
                <a:srgbClr val="FFFF00"/>
              </a:solidFill>
            </a:endParaRPr>
          </a:p>
          <a:p>
            <a:pPr algn="ctr">
              <a:buFontTx/>
              <a:buNone/>
            </a:pPr>
            <a:endParaRPr lang="lv-LV" sz="1100" b="1"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03512"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Tiklenes_atslanosana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3513" y="1191574"/>
            <a:ext cx="3956720" cy="52795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581926"/>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smtClean="0">
                <a:solidFill>
                  <a:srgbClr val="FFFF00"/>
                </a:solidFill>
              </a:rPr>
              <a:t>SĀNU  REDZE</a:t>
            </a:r>
            <a:endParaRPr lang="lv-LV" b="1" dirty="0">
              <a:solidFill>
                <a:srgbClr val="FFFF00"/>
              </a:solidFill>
            </a:endParaRPr>
          </a:p>
          <a:p>
            <a:pPr algn="ctr">
              <a:buFontTx/>
              <a:buNone/>
            </a:pPr>
            <a:endParaRPr lang="lv-LV" sz="1100" b="1"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03512"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Bojajumi_stiklveida_kermen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3513" y="1191574"/>
            <a:ext cx="3956720" cy="527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03513" y="1191574"/>
            <a:ext cx="3956720" cy="52795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70419189"/>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162942"/>
            <a:ext cx="8712968" cy="4555093"/>
          </a:xfrm>
          <a:prstGeom prst="rect">
            <a:avLst/>
          </a:prstGeom>
        </p:spPr>
        <p:txBody>
          <a:bodyPr wrap="square">
            <a:spAutoFit/>
          </a:bodyPr>
          <a:lstStyle/>
          <a:p>
            <a:pPr algn="ctr"/>
            <a:r>
              <a:rPr lang="lv-LV" sz="2400" dirty="0"/>
              <a:t>GALVENIE  NORMATĪVIE  AKTI  ATTIECĪBĀ  UZ </a:t>
            </a:r>
          </a:p>
          <a:p>
            <a:pPr algn="ctr"/>
            <a:r>
              <a:rPr lang="lv-LV" sz="1400" dirty="0"/>
              <a:t> </a:t>
            </a:r>
          </a:p>
          <a:p>
            <a:pPr algn="ctr"/>
            <a:r>
              <a:rPr lang="lv-LV" sz="2400" b="1" dirty="0">
                <a:solidFill>
                  <a:srgbClr val="FFFF00"/>
                </a:solidFill>
              </a:rPr>
              <a:t>VIDES </a:t>
            </a:r>
            <a:r>
              <a:rPr lang="lv-LV" sz="2400" b="1" dirty="0" smtClean="0">
                <a:solidFill>
                  <a:srgbClr val="FFFF00"/>
                </a:solidFill>
              </a:rPr>
              <a:t> PIEEJAMĪBU</a:t>
            </a:r>
          </a:p>
          <a:p>
            <a:pPr algn="ctr"/>
            <a:endParaRPr lang="lv-LV" sz="2400" b="1" dirty="0">
              <a:solidFill>
                <a:srgbClr val="FFFF00"/>
              </a:solidFill>
            </a:endParaRPr>
          </a:p>
          <a:p>
            <a:r>
              <a:rPr lang="lv-LV" dirty="0"/>
              <a:t> </a:t>
            </a:r>
          </a:p>
          <a:p>
            <a:pPr marL="285750" indent="-285750" algn="just">
              <a:buFont typeface="Arial" pitchFamily="34" charset="0"/>
              <a:buChar char="•"/>
            </a:pPr>
            <a:r>
              <a:rPr lang="lv-LV" sz="1400" dirty="0"/>
              <a:t>LR Likums „Būvniecības </a:t>
            </a:r>
            <a:r>
              <a:rPr lang="lv-LV" sz="1400" dirty="0" smtClean="0"/>
              <a:t>likums” - </a:t>
            </a:r>
            <a:r>
              <a:rPr lang="lv-LV" sz="1400" dirty="0">
                <a:solidFill>
                  <a:srgbClr val="92D050"/>
                </a:solidFill>
              </a:rPr>
              <a:t>Stājas spēkā: </a:t>
            </a:r>
            <a:r>
              <a:rPr lang="lv-LV" sz="1400" dirty="0" smtClean="0">
                <a:solidFill>
                  <a:srgbClr val="92D050"/>
                </a:solidFill>
              </a:rPr>
              <a:t> 01.10.2014</a:t>
            </a:r>
            <a:r>
              <a:rPr lang="lv-LV" sz="1400" dirty="0">
                <a:solidFill>
                  <a:srgbClr val="92D050"/>
                </a:solidFill>
              </a:rPr>
              <a:t>.</a:t>
            </a:r>
            <a:endParaRPr lang="lv-LV" sz="1400" dirty="0" smtClean="0">
              <a:solidFill>
                <a:srgbClr val="92D050"/>
              </a:solidFill>
            </a:endParaRPr>
          </a:p>
          <a:p>
            <a:pPr marL="285750" indent="-285750" algn="just">
              <a:buFont typeface="Arial" pitchFamily="34" charset="0"/>
              <a:buChar char="•"/>
            </a:pPr>
            <a:r>
              <a:rPr lang="lv-LV" sz="1400" dirty="0" smtClean="0"/>
              <a:t>MK </a:t>
            </a:r>
            <a:r>
              <a:rPr lang="lv-LV" sz="1400" dirty="0"/>
              <a:t>noteikumi Nr.60 „Noteikumi par obligātajām prasībām ārstniecības iestādēm un to </a:t>
            </a:r>
            <a:r>
              <a:rPr lang="lv-LV" sz="1400" dirty="0" smtClean="0"/>
              <a:t>struktūrvienībām” </a:t>
            </a:r>
          </a:p>
          <a:p>
            <a:pPr algn="just"/>
            <a:r>
              <a:rPr lang="lv-LV" sz="1400" dirty="0" smtClean="0">
                <a:solidFill>
                  <a:srgbClr val="92D050"/>
                </a:solidFill>
              </a:rPr>
              <a:t>Stājas </a:t>
            </a:r>
            <a:r>
              <a:rPr lang="lv-LV" sz="1400" dirty="0">
                <a:solidFill>
                  <a:srgbClr val="92D050"/>
                </a:solidFill>
              </a:rPr>
              <a:t>spēkā: 12.02.2009.</a:t>
            </a:r>
            <a:endParaRPr lang="lv-LV" sz="1400" dirty="0" smtClean="0">
              <a:solidFill>
                <a:srgbClr val="92D050"/>
              </a:solidFill>
            </a:endParaRPr>
          </a:p>
          <a:p>
            <a:pPr marL="285750" indent="-285750" algn="just">
              <a:buFont typeface="Arial" pitchFamily="34" charset="0"/>
              <a:buChar char="•"/>
            </a:pPr>
            <a:r>
              <a:rPr lang="lv-LV" sz="1400" dirty="0" smtClean="0"/>
              <a:t>MK </a:t>
            </a:r>
            <a:r>
              <a:rPr lang="lv-LV" sz="1400" dirty="0"/>
              <a:t>noteikumi </a:t>
            </a:r>
            <a:r>
              <a:rPr lang="lv-LV" sz="1400" dirty="0" smtClean="0"/>
              <a:t>Nr.628 </a:t>
            </a:r>
            <a:r>
              <a:rPr lang="lv-LV" sz="1400" dirty="0"/>
              <a:t>„Noteikumi par pašvaldību teritorijas attīstības plānošanas </a:t>
            </a:r>
            <a:r>
              <a:rPr lang="lv-LV" sz="1400" dirty="0" smtClean="0"/>
              <a:t>dokumentiem” – </a:t>
            </a:r>
          </a:p>
          <a:p>
            <a:pPr algn="just"/>
            <a:r>
              <a:rPr lang="lv-LV" sz="1400" dirty="0" smtClean="0">
                <a:solidFill>
                  <a:srgbClr val="92D050"/>
                </a:solidFill>
              </a:rPr>
              <a:t>Stājas </a:t>
            </a:r>
            <a:r>
              <a:rPr lang="lv-LV" sz="1400" dirty="0">
                <a:solidFill>
                  <a:srgbClr val="92D050"/>
                </a:solidFill>
              </a:rPr>
              <a:t>spēkā: 01.05.2015.</a:t>
            </a:r>
            <a:endParaRPr lang="lv-LV" sz="1400" dirty="0" smtClean="0">
              <a:solidFill>
                <a:srgbClr val="92D050"/>
              </a:solidFill>
            </a:endParaRPr>
          </a:p>
          <a:p>
            <a:pPr marL="285750" indent="-285750" algn="just">
              <a:buFont typeface="Arial" pitchFamily="34" charset="0"/>
              <a:buChar char="•"/>
            </a:pPr>
            <a:r>
              <a:rPr lang="lv-LV" sz="1400" dirty="0" smtClean="0"/>
              <a:t>MK </a:t>
            </a:r>
            <a:r>
              <a:rPr lang="lv-LV" sz="1400" dirty="0"/>
              <a:t>noteikumi Nr.800 „Farmaceitiskās darbības licenzēšanas </a:t>
            </a:r>
            <a:r>
              <a:rPr lang="lv-LV" sz="1400" dirty="0" smtClean="0"/>
              <a:t>kārtība” - </a:t>
            </a:r>
            <a:r>
              <a:rPr lang="lv-LV" sz="1400" dirty="0" smtClean="0">
                <a:solidFill>
                  <a:srgbClr val="92D050"/>
                </a:solidFill>
              </a:rPr>
              <a:t>Stājas </a:t>
            </a:r>
            <a:r>
              <a:rPr lang="lv-LV" sz="1400" dirty="0">
                <a:solidFill>
                  <a:srgbClr val="92D050"/>
                </a:solidFill>
              </a:rPr>
              <a:t>spēkā: 28.10.2011.</a:t>
            </a:r>
            <a:endParaRPr lang="lv-LV" sz="1400" dirty="0" smtClean="0">
              <a:solidFill>
                <a:srgbClr val="92D050"/>
              </a:solidFill>
            </a:endParaRPr>
          </a:p>
          <a:p>
            <a:pPr marL="285750" indent="-285750" algn="just">
              <a:buFont typeface="Arial" pitchFamily="34" charset="0"/>
              <a:buChar char="•"/>
            </a:pPr>
            <a:r>
              <a:rPr lang="lv-LV" sz="1400" dirty="0" smtClean="0"/>
              <a:t>MK </a:t>
            </a:r>
            <a:r>
              <a:rPr lang="lv-LV" sz="1400" dirty="0"/>
              <a:t>noteikumi </a:t>
            </a:r>
            <a:r>
              <a:rPr lang="lv-LV" sz="1400" dirty="0" smtClean="0"/>
              <a:t>Nr.331 LBN </a:t>
            </a:r>
            <a:r>
              <a:rPr lang="lv-LV" sz="1400" dirty="0"/>
              <a:t>208-15 </a:t>
            </a:r>
            <a:r>
              <a:rPr lang="lv-LV" sz="1400" dirty="0" smtClean="0"/>
              <a:t>„Publiskas būves” - </a:t>
            </a:r>
            <a:r>
              <a:rPr lang="lv-LV" sz="1400" dirty="0">
                <a:solidFill>
                  <a:srgbClr val="92D050"/>
                </a:solidFill>
              </a:rPr>
              <a:t>Stājas spēkā: 01.07.2015.</a:t>
            </a:r>
            <a:endParaRPr lang="lv-LV" sz="1400" dirty="0" smtClean="0">
              <a:solidFill>
                <a:srgbClr val="92D050"/>
              </a:solidFill>
            </a:endParaRPr>
          </a:p>
          <a:p>
            <a:pPr marL="285750" indent="-285750" algn="just">
              <a:buFont typeface="Arial" pitchFamily="34" charset="0"/>
              <a:buChar char="•"/>
            </a:pPr>
            <a:r>
              <a:rPr lang="lv-LV" sz="1400" dirty="0"/>
              <a:t>Latvijas būvnormatīvu LBN 211-15 </a:t>
            </a:r>
            <a:r>
              <a:rPr lang="lv-LV" sz="1400" dirty="0" smtClean="0"/>
              <a:t>„Dzīvojamās ēkas” - </a:t>
            </a:r>
            <a:r>
              <a:rPr lang="lv-LV" sz="1400" dirty="0">
                <a:solidFill>
                  <a:srgbClr val="92D050"/>
                </a:solidFill>
              </a:rPr>
              <a:t>Stājas spēkā: 01.07.2015.</a:t>
            </a:r>
            <a:endParaRPr lang="lv-LV" sz="1400" dirty="0" smtClean="0">
              <a:solidFill>
                <a:srgbClr val="92D050"/>
              </a:solidFill>
            </a:endParaRPr>
          </a:p>
          <a:p>
            <a:pPr marL="285750" indent="-285750" algn="just">
              <a:buFont typeface="Arial" pitchFamily="34" charset="0"/>
              <a:buChar char="•"/>
            </a:pPr>
            <a:r>
              <a:rPr lang="lv-LV" sz="1400" dirty="0" smtClean="0"/>
              <a:t>MK </a:t>
            </a:r>
            <a:r>
              <a:rPr lang="lv-LV" sz="1400" dirty="0"/>
              <a:t>noteikumi Nr.3 „Dzelzceļa </a:t>
            </a:r>
            <a:r>
              <a:rPr lang="lv-LV" sz="1400" dirty="0" smtClean="0"/>
              <a:t>būvnoteikumi” - </a:t>
            </a:r>
            <a:r>
              <a:rPr lang="lv-LV" sz="1400" dirty="0" smtClean="0">
                <a:solidFill>
                  <a:srgbClr val="92D050"/>
                </a:solidFill>
              </a:rPr>
              <a:t>Stājas </a:t>
            </a:r>
            <a:r>
              <a:rPr lang="lv-LV" sz="1400" dirty="0">
                <a:solidFill>
                  <a:srgbClr val="92D050"/>
                </a:solidFill>
              </a:rPr>
              <a:t>spēkā: 01.10.2014.</a:t>
            </a:r>
            <a:endParaRPr lang="lv-LV" sz="1400" dirty="0" smtClean="0">
              <a:solidFill>
                <a:srgbClr val="92D050"/>
              </a:solidFill>
            </a:endParaRPr>
          </a:p>
          <a:p>
            <a:pPr marL="285750" indent="-285750" algn="just">
              <a:buFont typeface="Arial" pitchFamily="34" charset="0"/>
              <a:buChar char="•"/>
            </a:pPr>
            <a:r>
              <a:rPr lang="lv-LV" sz="1400" dirty="0" smtClean="0"/>
              <a:t>MK </a:t>
            </a:r>
            <a:r>
              <a:rPr lang="lv-LV" sz="1400" dirty="0"/>
              <a:t>noteikumi Nr.333 „Noteikumi par Latvijas būvnormatīvu LBN 201-15 </a:t>
            </a:r>
            <a:r>
              <a:rPr lang="lv-LV" sz="1400" dirty="0" smtClean="0"/>
              <a:t>”Būvju </a:t>
            </a:r>
            <a:r>
              <a:rPr lang="lv-LV" sz="1400" dirty="0"/>
              <a:t>ugunsdrošība” </a:t>
            </a:r>
            <a:r>
              <a:rPr lang="lv-LV" sz="1400" dirty="0" smtClean="0"/>
              <a:t>– </a:t>
            </a:r>
          </a:p>
          <a:p>
            <a:pPr algn="just"/>
            <a:r>
              <a:rPr lang="lv-LV" sz="1400" dirty="0">
                <a:solidFill>
                  <a:schemeClr val="accent5"/>
                </a:solidFill>
              </a:rPr>
              <a:t> </a:t>
            </a:r>
            <a:r>
              <a:rPr lang="lv-LV" sz="1400" dirty="0" smtClean="0">
                <a:solidFill>
                  <a:srgbClr val="92D050"/>
                </a:solidFill>
              </a:rPr>
              <a:t>Stājas </a:t>
            </a:r>
            <a:r>
              <a:rPr lang="lv-LV" sz="1400" dirty="0">
                <a:solidFill>
                  <a:srgbClr val="92D050"/>
                </a:solidFill>
              </a:rPr>
              <a:t>spēkā: 01.07.2015.</a:t>
            </a:r>
            <a:endParaRPr lang="lv-LV" sz="1400" dirty="0" smtClean="0">
              <a:solidFill>
                <a:srgbClr val="92D050"/>
              </a:solidFill>
            </a:endParaRPr>
          </a:p>
          <a:p>
            <a:pPr marL="285750" indent="-285750" algn="just">
              <a:buFont typeface="Arial" pitchFamily="34" charset="0"/>
              <a:buChar char="•"/>
            </a:pPr>
            <a:r>
              <a:rPr lang="lv-LV" sz="1400" dirty="0" smtClean="0"/>
              <a:t>MK </a:t>
            </a:r>
            <a:r>
              <a:rPr lang="lv-LV" sz="1400" dirty="0"/>
              <a:t>noteikumi Nr.112 „Vispārīgie </a:t>
            </a:r>
            <a:r>
              <a:rPr lang="lv-LV" sz="1400" dirty="0" smtClean="0"/>
              <a:t>būvnoteikumi” - </a:t>
            </a:r>
            <a:r>
              <a:rPr lang="lv-LV" sz="1400" dirty="0" smtClean="0">
                <a:solidFill>
                  <a:srgbClr val="92D050"/>
                </a:solidFill>
              </a:rPr>
              <a:t>Stājas </a:t>
            </a:r>
            <a:r>
              <a:rPr lang="lv-LV" sz="1400" dirty="0">
                <a:solidFill>
                  <a:srgbClr val="92D050"/>
                </a:solidFill>
              </a:rPr>
              <a:t>spēkā: 01.10.2014.</a:t>
            </a:r>
            <a:endParaRPr lang="lv-LV" sz="1400" dirty="0" smtClean="0">
              <a:solidFill>
                <a:srgbClr val="92D050"/>
              </a:solidFill>
            </a:endParaRPr>
          </a:p>
          <a:p>
            <a:pPr marL="285750" indent="-285750" algn="just">
              <a:buFont typeface="Arial" pitchFamily="34" charset="0"/>
              <a:buChar char="•"/>
            </a:pPr>
            <a:r>
              <a:rPr lang="lv-LV" sz="1400" dirty="0" err="1" smtClean="0"/>
              <a:t>uc</a:t>
            </a:r>
            <a:endParaRPr lang="lv-LV" sz="1400" dirty="0"/>
          </a:p>
        </p:txBody>
      </p:sp>
      <p:sp>
        <p:nvSpPr>
          <p:cNvPr id="2" name="Rectangle 1"/>
          <p:cNvSpPr/>
          <p:nvPr/>
        </p:nvSpPr>
        <p:spPr>
          <a:xfrm>
            <a:off x="1547664" y="2272842"/>
            <a:ext cx="5976664" cy="2862322"/>
          </a:xfrm>
          <a:prstGeom prst="rect">
            <a:avLst/>
          </a:prstGeom>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r>
              <a:rPr lang="lv-LV" dirty="0" smtClean="0"/>
              <a:t>LBN </a:t>
            </a:r>
            <a:r>
              <a:rPr lang="lv-LV" dirty="0"/>
              <a:t>208-08 „Publiskas </a:t>
            </a:r>
            <a:r>
              <a:rPr lang="lv-LV" dirty="0" smtClean="0"/>
              <a:t> ēkas  un  būves”</a:t>
            </a:r>
            <a:endParaRPr lang="lv-LV" sz="1000" dirty="0"/>
          </a:p>
          <a:p>
            <a:pPr marL="342900" indent="-342900" algn="just">
              <a:buAutoNum type="arabicPeriod" startAt="51"/>
            </a:pPr>
            <a:r>
              <a:rPr lang="lv-LV" dirty="0" smtClean="0"/>
              <a:t>Stiklotās  norobežojošās  konstrukcijas  (</a:t>
            </a:r>
            <a:r>
              <a:rPr lang="lv-LV" dirty="0"/>
              <a:t>piemēram, </a:t>
            </a:r>
            <a:r>
              <a:rPr lang="lv-LV" dirty="0" smtClean="0"/>
              <a:t> stikla  </a:t>
            </a:r>
            <a:r>
              <a:rPr lang="lv-LV" dirty="0"/>
              <a:t>sienas, </a:t>
            </a:r>
            <a:r>
              <a:rPr lang="lv-LV" dirty="0" smtClean="0"/>
              <a:t> durvis</a:t>
            </a:r>
            <a:r>
              <a:rPr lang="lv-LV" dirty="0"/>
              <a:t>) </a:t>
            </a:r>
            <a:r>
              <a:rPr lang="lv-LV" dirty="0" smtClean="0"/>
              <a:t> projektē  vizuāli  viegli  pamanāmas.</a:t>
            </a:r>
          </a:p>
          <a:p>
            <a:pPr algn="just"/>
            <a:endParaRPr lang="lv-LV" dirty="0" smtClean="0"/>
          </a:p>
          <a:p>
            <a:r>
              <a:rPr lang="lv-LV" dirty="0" smtClean="0"/>
              <a:t>LBN </a:t>
            </a:r>
            <a:r>
              <a:rPr lang="lv-LV" dirty="0"/>
              <a:t>208-15 </a:t>
            </a:r>
            <a:r>
              <a:rPr lang="lv-LV" dirty="0" smtClean="0"/>
              <a:t>„Publiskas būves</a:t>
            </a:r>
            <a:r>
              <a:rPr lang="lv-LV" dirty="0"/>
              <a:t>”</a:t>
            </a:r>
            <a:endParaRPr lang="lv-LV" sz="1000" dirty="0"/>
          </a:p>
          <a:p>
            <a:pPr algn="just"/>
            <a:r>
              <a:rPr lang="lv-LV" dirty="0" smtClean="0"/>
              <a:t>45</a:t>
            </a:r>
            <a:r>
              <a:rPr lang="lv-LV" dirty="0"/>
              <a:t>. </a:t>
            </a:r>
            <a:r>
              <a:rPr lang="lv-LV" dirty="0" smtClean="0"/>
              <a:t>Stiklotās </a:t>
            </a:r>
            <a:r>
              <a:rPr lang="lv-LV" dirty="0"/>
              <a:t>norobežojošās konstrukcijas (piemēram, stikla sienas, durvis) projektē vizuāli viegli pamanāmas, tām nodrošina kontrastējošu marķējumu 0,10 m platā joslā visā stiklotās norobežojošās konstrukcijas platumā trīs augstumos no grīdas līmeņa - 1,60 m, 1,40 m un 0,35 m.</a:t>
            </a: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474" b="-3828"/>
          <a:stretch/>
        </p:blipFill>
        <p:spPr bwMode="auto">
          <a:xfrm>
            <a:off x="519462" y="607166"/>
            <a:ext cx="8142044" cy="5714052"/>
          </a:xfrm>
          <a:prstGeom prst="rect">
            <a:avLst/>
          </a:prstGeom>
          <a:solidFill>
            <a:schemeClr val="tx1"/>
          </a:solidFill>
          <a:ln>
            <a:noFill/>
          </a:ln>
          <a:effectLst>
            <a:glow rad="228600">
              <a:schemeClr val="accent2">
                <a:satMod val="175000"/>
                <a:alpha val="40000"/>
              </a:schemeClr>
            </a:glow>
          </a:effectLst>
        </p:spPr>
      </p:pic>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9462" y="607167"/>
            <a:ext cx="8142044" cy="571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9462" y="607167"/>
            <a:ext cx="8199706" cy="571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9462" y="621427"/>
            <a:ext cx="8210859" cy="571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3887" y="586801"/>
            <a:ext cx="8195281" cy="57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0615" y="589235"/>
            <a:ext cx="8199706" cy="571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4249" y="599169"/>
            <a:ext cx="8199708" cy="573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2934" y="599169"/>
            <a:ext cx="8184127" cy="57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98420" y="601721"/>
            <a:ext cx="8184127" cy="575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5166" y="579709"/>
            <a:ext cx="8210785" cy="578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1581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par>
                          <p:cTn id="8" fill="hold">
                            <p:stCondLst>
                              <p:cond delay="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750" fill="hold"/>
                                        <p:tgtEl>
                                          <p:spTgt spid="2"/>
                                        </p:tgtEl>
                                        <p:attrNameLst>
                                          <p:attrName>ppt_w</p:attrName>
                                        </p:attrNameLst>
                                      </p:cBhvr>
                                      <p:tavLst>
                                        <p:tav tm="0">
                                          <p:val>
                                            <p:fltVal val="0"/>
                                          </p:val>
                                        </p:tav>
                                        <p:tav tm="100000">
                                          <p:val>
                                            <p:strVal val="#ppt_w"/>
                                          </p:val>
                                        </p:tav>
                                      </p:tavLst>
                                    </p:anim>
                                    <p:anim calcmode="lin" valueType="num">
                                      <p:cBhvr>
                                        <p:cTn id="12" dur="2750" fill="hold"/>
                                        <p:tgtEl>
                                          <p:spTgt spid="2"/>
                                        </p:tgtEl>
                                        <p:attrNameLst>
                                          <p:attrName>ppt_h</p:attrName>
                                        </p:attrNameLst>
                                      </p:cBhvr>
                                      <p:tavLst>
                                        <p:tav tm="0">
                                          <p:val>
                                            <p:fltVal val="0"/>
                                          </p:val>
                                        </p:tav>
                                        <p:tav tm="100000">
                                          <p:val>
                                            <p:strVal val="#ppt_h"/>
                                          </p:val>
                                        </p:tav>
                                      </p:tavLst>
                                    </p:anim>
                                    <p:animEffect transition="in" filter="fade">
                                      <p:cBhvr>
                                        <p:cTn id="13" dur="275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2000" fill="hold"/>
                                        <p:tgtEl>
                                          <p:spTgt spid="1026"/>
                                        </p:tgtEl>
                                        <p:attrNameLst>
                                          <p:attrName>ppt_w</p:attrName>
                                        </p:attrNameLst>
                                      </p:cBhvr>
                                      <p:tavLst>
                                        <p:tav tm="0">
                                          <p:val>
                                            <p:fltVal val="0"/>
                                          </p:val>
                                        </p:tav>
                                        <p:tav tm="100000">
                                          <p:val>
                                            <p:strVal val="#ppt_w"/>
                                          </p:val>
                                        </p:tav>
                                      </p:tavLst>
                                    </p:anim>
                                    <p:anim calcmode="lin" valueType="num">
                                      <p:cBhvr>
                                        <p:cTn id="19" dur="2000" fill="hold"/>
                                        <p:tgtEl>
                                          <p:spTgt spid="1026"/>
                                        </p:tgtEl>
                                        <p:attrNameLst>
                                          <p:attrName>ppt_h</p:attrName>
                                        </p:attrNameLst>
                                      </p:cBhvr>
                                      <p:tavLst>
                                        <p:tav tm="0">
                                          <p:val>
                                            <p:fltVal val="0"/>
                                          </p:val>
                                        </p:tav>
                                        <p:tav tm="100000">
                                          <p:val>
                                            <p:strVal val="#ppt_h"/>
                                          </p:val>
                                        </p:tav>
                                      </p:tavLst>
                                    </p:anim>
                                    <p:animEffect transition="in" filter="fade">
                                      <p:cBhvr>
                                        <p:cTn id="20" dur="20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randombar(horizontal)">
                                      <p:cBhvr>
                                        <p:cTn id="25" dur="1500"/>
                                        <p:tgtEl>
                                          <p:spTgt spid="4098"/>
                                        </p:tgtEl>
                                      </p:cBhvr>
                                    </p:animEffect>
                                  </p:childTnLst>
                                </p:cTn>
                              </p:par>
                            </p:childTnLst>
                          </p:cTn>
                        </p:par>
                        <p:par>
                          <p:cTn id="26" fill="hold">
                            <p:stCondLst>
                              <p:cond delay="1500"/>
                            </p:stCondLst>
                            <p:childTnLst>
                              <p:par>
                                <p:cTn id="27" presetID="53" presetClass="entr" presetSubtype="16" fill="hold" nodeType="afterEffect">
                                  <p:stCondLst>
                                    <p:cond delay="3000"/>
                                  </p:stCondLst>
                                  <p:childTnLst>
                                    <p:set>
                                      <p:cBhvr>
                                        <p:cTn id="28" dur="1" fill="hold">
                                          <p:stCondLst>
                                            <p:cond delay="0"/>
                                          </p:stCondLst>
                                        </p:cTn>
                                        <p:tgtEl>
                                          <p:spTgt spid="4099"/>
                                        </p:tgtEl>
                                        <p:attrNameLst>
                                          <p:attrName>style.visibility</p:attrName>
                                        </p:attrNameLst>
                                      </p:cBhvr>
                                      <p:to>
                                        <p:strVal val="visible"/>
                                      </p:to>
                                    </p:set>
                                    <p:anim calcmode="lin" valueType="num">
                                      <p:cBhvr>
                                        <p:cTn id="29" dur="3000" fill="hold"/>
                                        <p:tgtEl>
                                          <p:spTgt spid="4099"/>
                                        </p:tgtEl>
                                        <p:attrNameLst>
                                          <p:attrName>ppt_w</p:attrName>
                                        </p:attrNameLst>
                                      </p:cBhvr>
                                      <p:tavLst>
                                        <p:tav tm="0">
                                          <p:val>
                                            <p:fltVal val="0"/>
                                          </p:val>
                                        </p:tav>
                                        <p:tav tm="100000">
                                          <p:val>
                                            <p:strVal val="#ppt_w"/>
                                          </p:val>
                                        </p:tav>
                                      </p:tavLst>
                                    </p:anim>
                                    <p:anim calcmode="lin" valueType="num">
                                      <p:cBhvr>
                                        <p:cTn id="30" dur="3000" fill="hold"/>
                                        <p:tgtEl>
                                          <p:spTgt spid="4099"/>
                                        </p:tgtEl>
                                        <p:attrNameLst>
                                          <p:attrName>ppt_h</p:attrName>
                                        </p:attrNameLst>
                                      </p:cBhvr>
                                      <p:tavLst>
                                        <p:tav tm="0">
                                          <p:val>
                                            <p:fltVal val="0"/>
                                          </p:val>
                                        </p:tav>
                                        <p:tav tm="100000">
                                          <p:val>
                                            <p:strVal val="#ppt_h"/>
                                          </p:val>
                                        </p:tav>
                                      </p:tavLst>
                                    </p:anim>
                                    <p:animEffect transition="in" filter="fade">
                                      <p:cBhvr>
                                        <p:cTn id="31" dur="3000"/>
                                        <p:tgtEl>
                                          <p:spTgt spid="4099"/>
                                        </p:tgtEl>
                                      </p:cBhvr>
                                    </p:animEffect>
                                  </p:childTnLst>
                                </p:cTn>
                              </p:par>
                            </p:childTnLst>
                          </p:cTn>
                        </p:par>
                        <p:par>
                          <p:cTn id="32" fill="hold">
                            <p:stCondLst>
                              <p:cond delay="7500"/>
                            </p:stCondLst>
                            <p:childTnLst>
                              <p:par>
                                <p:cTn id="33" presetID="53" presetClass="entr" presetSubtype="16" fill="hold" nodeType="afterEffect">
                                  <p:stCondLst>
                                    <p:cond delay="3000"/>
                                  </p:stCondLst>
                                  <p:childTnLst>
                                    <p:set>
                                      <p:cBhvr>
                                        <p:cTn id="34" dur="1" fill="hold">
                                          <p:stCondLst>
                                            <p:cond delay="0"/>
                                          </p:stCondLst>
                                        </p:cTn>
                                        <p:tgtEl>
                                          <p:spTgt spid="4100"/>
                                        </p:tgtEl>
                                        <p:attrNameLst>
                                          <p:attrName>style.visibility</p:attrName>
                                        </p:attrNameLst>
                                      </p:cBhvr>
                                      <p:to>
                                        <p:strVal val="visible"/>
                                      </p:to>
                                    </p:set>
                                    <p:anim calcmode="lin" valueType="num">
                                      <p:cBhvr>
                                        <p:cTn id="35" dur="3000" fill="hold"/>
                                        <p:tgtEl>
                                          <p:spTgt spid="4100"/>
                                        </p:tgtEl>
                                        <p:attrNameLst>
                                          <p:attrName>ppt_w</p:attrName>
                                        </p:attrNameLst>
                                      </p:cBhvr>
                                      <p:tavLst>
                                        <p:tav tm="0">
                                          <p:val>
                                            <p:fltVal val="0"/>
                                          </p:val>
                                        </p:tav>
                                        <p:tav tm="100000">
                                          <p:val>
                                            <p:strVal val="#ppt_w"/>
                                          </p:val>
                                        </p:tav>
                                      </p:tavLst>
                                    </p:anim>
                                    <p:anim calcmode="lin" valueType="num">
                                      <p:cBhvr>
                                        <p:cTn id="36" dur="3000" fill="hold"/>
                                        <p:tgtEl>
                                          <p:spTgt spid="4100"/>
                                        </p:tgtEl>
                                        <p:attrNameLst>
                                          <p:attrName>ppt_h</p:attrName>
                                        </p:attrNameLst>
                                      </p:cBhvr>
                                      <p:tavLst>
                                        <p:tav tm="0">
                                          <p:val>
                                            <p:fltVal val="0"/>
                                          </p:val>
                                        </p:tav>
                                        <p:tav tm="100000">
                                          <p:val>
                                            <p:strVal val="#ppt_h"/>
                                          </p:val>
                                        </p:tav>
                                      </p:tavLst>
                                    </p:anim>
                                    <p:animEffect transition="in" filter="fade">
                                      <p:cBhvr>
                                        <p:cTn id="37" dur="3000"/>
                                        <p:tgtEl>
                                          <p:spTgt spid="4100"/>
                                        </p:tgtEl>
                                      </p:cBhvr>
                                    </p:animEffect>
                                  </p:childTnLst>
                                </p:cTn>
                              </p:par>
                            </p:childTnLst>
                          </p:cTn>
                        </p:par>
                        <p:par>
                          <p:cTn id="38" fill="hold">
                            <p:stCondLst>
                              <p:cond delay="13500"/>
                            </p:stCondLst>
                            <p:childTnLst>
                              <p:par>
                                <p:cTn id="39" presetID="53" presetClass="entr" presetSubtype="16" fill="hold" nodeType="afterEffect">
                                  <p:stCondLst>
                                    <p:cond delay="3000"/>
                                  </p:stCondLst>
                                  <p:childTnLst>
                                    <p:set>
                                      <p:cBhvr>
                                        <p:cTn id="40" dur="1" fill="hold">
                                          <p:stCondLst>
                                            <p:cond delay="0"/>
                                          </p:stCondLst>
                                        </p:cTn>
                                        <p:tgtEl>
                                          <p:spTgt spid="4101"/>
                                        </p:tgtEl>
                                        <p:attrNameLst>
                                          <p:attrName>style.visibility</p:attrName>
                                        </p:attrNameLst>
                                      </p:cBhvr>
                                      <p:to>
                                        <p:strVal val="visible"/>
                                      </p:to>
                                    </p:set>
                                    <p:anim calcmode="lin" valueType="num">
                                      <p:cBhvr>
                                        <p:cTn id="41" dur="3000" fill="hold"/>
                                        <p:tgtEl>
                                          <p:spTgt spid="4101"/>
                                        </p:tgtEl>
                                        <p:attrNameLst>
                                          <p:attrName>ppt_w</p:attrName>
                                        </p:attrNameLst>
                                      </p:cBhvr>
                                      <p:tavLst>
                                        <p:tav tm="0">
                                          <p:val>
                                            <p:fltVal val="0"/>
                                          </p:val>
                                        </p:tav>
                                        <p:tav tm="100000">
                                          <p:val>
                                            <p:strVal val="#ppt_w"/>
                                          </p:val>
                                        </p:tav>
                                      </p:tavLst>
                                    </p:anim>
                                    <p:anim calcmode="lin" valueType="num">
                                      <p:cBhvr>
                                        <p:cTn id="42" dur="3000" fill="hold"/>
                                        <p:tgtEl>
                                          <p:spTgt spid="4101"/>
                                        </p:tgtEl>
                                        <p:attrNameLst>
                                          <p:attrName>ppt_h</p:attrName>
                                        </p:attrNameLst>
                                      </p:cBhvr>
                                      <p:tavLst>
                                        <p:tav tm="0">
                                          <p:val>
                                            <p:fltVal val="0"/>
                                          </p:val>
                                        </p:tav>
                                        <p:tav tm="100000">
                                          <p:val>
                                            <p:strVal val="#ppt_h"/>
                                          </p:val>
                                        </p:tav>
                                      </p:tavLst>
                                    </p:anim>
                                    <p:animEffect transition="in" filter="fade">
                                      <p:cBhvr>
                                        <p:cTn id="43" dur="3000"/>
                                        <p:tgtEl>
                                          <p:spTgt spid="4101"/>
                                        </p:tgtEl>
                                      </p:cBhvr>
                                    </p:animEffect>
                                  </p:childTnLst>
                                </p:cTn>
                              </p:par>
                            </p:childTnLst>
                          </p:cTn>
                        </p:par>
                        <p:par>
                          <p:cTn id="44" fill="hold">
                            <p:stCondLst>
                              <p:cond delay="19500"/>
                            </p:stCondLst>
                            <p:childTnLst>
                              <p:par>
                                <p:cTn id="45" presetID="53" presetClass="entr" presetSubtype="16" fill="hold" nodeType="afterEffect">
                                  <p:stCondLst>
                                    <p:cond delay="3000"/>
                                  </p:stCondLst>
                                  <p:childTnLst>
                                    <p:set>
                                      <p:cBhvr>
                                        <p:cTn id="46" dur="1" fill="hold">
                                          <p:stCondLst>
                                            <p:cond delay="0"/>
                                          </p:stCondLst>
                                        </p:cTn>
                                        <p:tgtEl>
                                          <p:spTgt spid="4102"/>
                                        </p:tgtEl>
                                        <p:attrNameLst>
                                          <p:attrName>style.visibility</p:attrName>
                                        </p:attrNameLst>
                                      </p:cBhvr>
                                      <p:to>
                                        <p:strVal val="visible"/>
                                      </p:to>
                                    </p:set>
                                    <p:anim calcmode="lin" valueType="num">
                                      <p:cBhvr>
                                        <p:cTn id="47" dur="3000" fill="hold"/>
                                        <p:tgtEl>
                                          <p:spTgt spid="4102"/>
                                        </p:tgtEl>
                                        <p:attrNameLst>
                                          <p:attrName>ppt_w</p:attrName>
                                        </p:attrNameLst>
                                      </p:cBhvr>
                                      <p:tavLst>
                                        <p:tav tm="0">
                                          <p:val>
                                            <p:fltVal val="0"/>
                                          </p:val>
                                        </p:tav>
                                        <p:tav tm="100000">
                                          <p:val>
                                            <p:strVal val="#ppt_w"/>
                                          </p:val>
                                        </p:tav>
                                      </p:tavLst>
                                    </p:anim>
                                    <p:anim calcmode="lin" valueType="num">
                                      <p:cBhvr>
                                        <p:cTn id="48" dur="3000" fill="hold"/>
                                        <p:tgtEl>
                                          <p:spTgt spid="4102"/>
                                        </p:tgtEl>
                                        <p:attrNameLst>
                                          <p:attrName>ppt_h</p:attrName>
                                        </p:attrNameLst>
                                      </p:cBhvr>
                                      <p:tavLst>
                                        <p:tav tm="0">
                                          <p:val>
                                            <p:fltVal val="0"/>
                                          </p:val>
                                        </p:tav>
                                        <p:tav tm="100000">
                                          <p:val>
                                            <p:strVal val="#ppt_h"/>
                                          </p:val>
                                        </p:tav>
                                      </p:tavLst>
                                    </p:anim>
                                    <p:animEffect transition="in" filter="fade">
                                      <p:cBhvr>
                                        <p:cTn id="49" dur="3000"/>
                                        <p:tgtEl>
                                          <p:spTgt spid="4102"/>
                                        </p:tgtEl>
                                      </p:cBhvr>
                                    </p:animEffect>
                                  </p:childTnLst>
                                </p:cTn>
                              </p:par>
                            </p:childTnLst>
                          </p:cTn>
                        </p:par>
                        <p:par>
                          <p:cTn id="50" fill="hold">
                            <p:stCondLst>
                              <p:cond delay="25500"/>
                            </p:stCondLst>
                            <p:childTnLst>
                              <p:par>
                                <p:cTn id="51" presetID="53" presetClass="entr" presetSubtype="16" fill="hold" nodeType="afterEffect">
                                  <p:stCondLst>
                                    <p:cond delay="3000"/>
                                  </p:stCondLst>
                                  <p:childTnLst>
                                    <p:set>
                                      <p:cBhvr>
                                        <p:cTn id="52" dur="1" fill="hold">
                                          <p:stCondLst>
                                            <p:cond delay="0"/>
                                          </p:stCondLst>
                                        </p:cTn>
                                        <p:tgtEl>
                                          <p:spTgt spid="4103"/>
                                        </p:tgtEl>
                                        <p:attrNameLst>
                                          <p:attrName>style.visibility</p:attrName>
                                        </p:attrNameLst>
                                      </p:cBhvr>
                                      <p:to>
                                        <p:strVal val="visible"/>
                                      </p:to>
                                    </p:set>
                                    <p:anim calcmode="lin" valueType="num">
                                      <p:cBhvr>
                                        <p:cTn id="53" dur="3000" fill="hold"/>
                                        <p:tgtEl>
                                          <p:spTgt spid="4103"/>
                                        </p:tgtEl>
                                        <p:attrNameLst>
                                          <p:attrName>ppt_w</p:attrName>
                                        </p:attrNameLst>
                                      </p:cBhvr>
                                      <p:tavLst>
                                        <p:tav tm="0">
                                          <p:val>
                                            <p:fltVal val="0"/>
                                          </p:val>
                                        </p:tav>
                                        <p:tav tm="100000">
                                          <p:val>
                                            <p:strVal val="#ppt_w"/>
                                          </p:val>
                                        </p:tav>
                                      </p:tavLst>
                                    </p:anim>
                                    <p:anim calcmode="lin" valueType="num">
                                      <p:cBhvr>
                                        <p:cTn id="54" dur="3000" fill="hold"/>
                                        <p:tgtEl>
                                          <p:spTgt spid="4103"/>
                                        </p:tgtEl>
                                        <p:attrNameLst>
                                          <p:attrName>ppt_h</p:attrName>
                                        </p:attrNameLst>
                                      </p:cBhvr>
                                      <p:tavLst>
                                        <p:tav tm="0">
                                          <p:val>
                                            <p:fltVal val="0"/>
                                          </p:val>
                                        </p:tav>
                                        <p:tav tm="100000">
                                          <p:val>
                                            <p:strVal val="#ppt_h"/>
                                          </p:val>
                                        </p:tav>
                                      </p:tavLst>
                                    </p:anim>
                                    <p:animEffect transition="in" filter="fade">
                                      <p:cBhvr>
                                        <p:cTn id="55" dur="3000"/>
                                        <p:tgtEl>
                                          <p:spTgt spid="4103"/>
                                        </p:tgtEl>
                                      </p:cBhvr>
                                    </p:animEffect>
                                  </p:childTnLst>
                                </p:cTn>
                              </p:par>
                            </p:childTnLst>
                          </p:cTn>
                        </p:par>
                        <p:par>
                          <p:cTn id="56" fill="hold">
                            <p:stCondLst>
                              <p:cond delay="31500"/>
                            </p:stCondLst>
                            <p:childTnLst>
                              <p:par>
                                <p:cTn id="57" presetID="53" presetClass="entr" presetSubtype="16" fill="hold" nodeType="afterEffect">
                                  <p:stCondLst>
                                    <p:cond delay="3000"/>
                                  </p:stCondLst>
                                  <p:childTnLst>
                                    <p:set>
                                      <p:cBhvr>
                                        <p:cTn id="58" dur="1" fill="hold">
                                          <p:stCondLst>
                                            <p:cond delay="0"/>
                                          </p:stCondLst>
                                        </p:cTn>
                                        <p:tgtEl>
                                          <p:spTgt spid="4104"/>
                                        </p:tgtEl>
                                        <p:attrNameLst>
                                          <p:attrName>style.visibility</p:attrName>
                                        </p:attrNameLst>
                                      </p:cBhvr>
                                      <p:to>
                                        <p:strVal val="visible"/>
                                      </p:to>
                                    </p:set>
                                    <p:anim calcmode="lin" valueType="num">
                                      <p:cBhvr>
                                        <p:cTn id="59" dur="3000" fill="hold"/>
                                        <p:tgtEl>
                                          <p:spTgt spid="4104"/>
                                        </p:tgtEl>
                                        <p:attrNameLst>
                                          <p:attrName>ppt_w</p:attrName>
                                        </p:attrNameLst>
                                      </p:cBhvr>
                                      <p:tavLst>
                                        <p:tav tm="0">
                                          <p:val>
                                            <p:fltVal val="0"/>
                                          </p:val>
                                        </p:tav>
                                        <p:tav tm="100000">
                                          <p:val>
                                            <p:strVal val="#ppt_w"/>
                                          </p:val>
                                        </p:tav>
                                      </p:tavLst>
                                    </p:anim>
                                    <p:anim calcmode="lin" valueType="num">
                                      <p:cBhvr>
                                        <p:cTn id="60" dur="3000" fill="hold"/>
                                        <p:tgtEl>
                                          <p:spTgt spid="4104"/>
                                        </p:tgtEl>
                                        <p:attrNameLst>
                                          <p:attrName>ppt_h</p:attrName>
                                        </p:attrNameLst>
                                      </p:cBhvr>
                                      <p:tavLst>
                                        <p:tav tm="0">
                                          <p:val>
                                            <p:fltVal val="0"/>
                                          </p:val>
                                        </p:tav>
                                        <p:tav tm="100000">
                                          <p:val>
                                            <p:strVal val="#ppt_h"/>
                                          </p:val>
                                        </p:tav>
                                      </p:tavLst>
                                    </p:anim>
                                    <p:animEffect transition="in" filter="fade">
                                      <p:cBhvr>
                                        <p:cTn id="61" dur="3000"/>
                                        <p:tgtEl>
                                          <p:spTgt spid="4104"/>
                                        </p:tgtEl>
                                      </p:cBhvr>
                                    </p:animEffect>
                                  </p:childTnLst>
                                </p:cTn>
                              </p:par>
                            </p:childTnLst>
                          </p:cTn>
                        </p:par>
                        <p:par>
                          <p:cTn id="62" fill="hold">
                            <p:stCondLst>
                              <p:cond delay="37500"/>
                            </p:stCondLst>
                            <p:childTnLst>
                              <p:par>
                                <p:cTn id="63" presetID="53" presetClass="entr" presetSubtype="16" fill="hold" nodeType="afterEffect">
                                  <p:stCondLst>
                                    <p:cond delay="3000"/>
                                  </p:stCondLst>
                                  <p:childTnLst>
                                    <p:set>
                                      <p:cBhvr>
                                        <p:cTn id="64" dur="1" fill="hold">
                                          <p:stCondLst>
                                            <p:cond delay="0"/>
                                          </p:stCondLst>
                                        </p:cTn>
                                        <p:tgtEl>
                                          <p:spTgt spid="4105"/>
                                        </p:tgtEl>
                                        <p:attrNameLst>
                                          <p:attrName>style.visibility</p:attrName>
                                        </p:attrNameLst>
                                      </p:cBhvr>
                                      <p:to>
                                        <p:strVal val="visible"/>
                                      </p:to>
                                    </p:set>
                                    <p:anim calcmode="lin" valueType="num">
                                      <p:cBhvr>
                                        <p:cTn id="65" dur="3000" fill="hold"/>
                                        <p:tgtEl>
                                          <p:spTgt spid="4105"/>
                                        </p:tgtEl>
                                        <p:attrNameLst>
                                          <p:attrName>ppt_w</p:attrName>
                                        </p:attrNameLst>
                                      </p:cBhvr>
                                      <p:tavLst>
                                        <p:tav tm="0">
                                          <p:val>
                                            <p:fltVal val="0"/>
                                          </p:val>
                                        </p:tav>
                                        <p:tav tm="100000">
                                          <p:val>
                                            <p:strVal val="#ppt_w"/>
                                          </p:val>
                                        </p:tav>
                                      </p:tavLst>
                                    </p:anim>
                                    <p:anim calcmode="lin" valueType="num">
                                      <p:cBhvr>
                                        <p:cTn id="66" dur="3000" fill="hold"/>
                                        <p:tgtEl>
                                          <p:spTgt spid="4105"/>
                                        </p:tgtEl>
                                        <p:attrNameLst>
                                          <p:attrName>ppt_h</p:attrName>
                                        </p:attrNameLst>
                                      </p:cBhvr>
                                      <p:tavLst>
                                        <p:tav tm="0">
                                          <p:val>
                                            <p:fltVal val="0"/>
                                          </p:val>
                                        </p:tav>
                                        <p:tav tm="100000">
                                          <p:val>
                                            <p:strVal val="#ppt_h"/>
                                          </p:val>
                                        </p:tav>
                                      </p:tavLst>
                                    </p:anim>
                                    <p:animEffect transition="in" filter="fade">
                                      <p:cBhvr>
                                        <p:cTn id="67" dur="3000"/>
                                        <p:tgtEl>
                                          <p:spTgt spid="4105"/>
                                        </p:tgtEl>
                                      </p:cBhvr>
                                    </p:animEffect>
                                  </p:childTnLst>
                                </p:cTn>
                              </p:par>
                            </p:childTnLst>
                          </p:cTn>
                        </p:par>
                        <p:par>
                          <p:cTn id="68" fill="hold">
                            <p:stCondLst>
                              <p:cond delay="43500"/>
                            </p:stCondLst>
                            <p:childTnLst>
                              <p:par>
                                <p:cTn id="69" presetID="53" presetClass="entr" presetSubtype="16" fill="hold" nodeType="afterEffect">
                                  <p:stCondLst>
                                    <p:cond delay="3000"/>
                                  </p:stCondLst>
                                  <p:childTnLst>
                                    <p:set>
                                      <p:cBhvr>
                                        <p:cTn id="70" dur="1" fill="hold">
                                          <p:stCondLst>
                                            <p:cond delay="0"/>
                                          </p:stCondLst>
                                        </p:cTn>
                                        <p:tgtEl>
                                          <p:spTgt spid="4106"/>
                                        </p:tgtEl>
                                        <p:attrNameLst>
                                          <p:attrName>style.visibility</p:attrName>
                                        </p:attrNameLst>
                                      </p:cBhvr>
                                      <p:to>
                                        <p:strVal val="visible"/>
                                      </p:to>
                                    </p:set>
                                    <p:anim calcmode="lin" valueType="num">
                                      <p:cBhvr>
                                        <p:cTn id="71" dur="3000" fill="hold"/>
                                        <p:tgtEl>
                                          <p:spTgt spid="4106"/>
                                        </p:tgtEl>
                                        <p:attrNameLst>
                                          <p:attrName>ppt_w</p:attrName>
                                        </p:attrNameLst>
                                      </p:cBhvr>
                                      <p:tavLst>
                                        <p:tav tm="0">
                                          <p:val>
                                            <p:fltVal val="0"/>
                                          </p:val>
                                        </p:tav>
                                        <p:tav tm="100000">
                                          <p:val>
                                            <p:strVal val="#ppt_w"/>
                                          </p:val>
                                        </p:tav>
                                      </p:tavLst>
                                    </p:anim>
                                    <p:anim calcmode="lin" valueType="num">
                                      <p:cBhvr>
                                        <p:cTn id="72" dur="3000" fill="hold"/>
                                        <p:tgtEl>
                                          <p:spTgt spid="4106"/>
                                        </p:tgtEl>
                                        <p:attrNameLst>
                                          <p:attrName>ppt_h</p:attrName>
                                        </p:attrNameLst>
                                      </p:cBhvr>
                                      <p:tavLst>
                                        <p:tav tm="0">
                                          <p:val>
                                            <p:fltVal val="0"/>
                                          </p:val>
                                        </p:tav>
                                        <p:tav tm="100000">
                                          <p:val>
                                            <p:strVal val="#ppt_h"/>
                                          </p:val>
                                        </p:tav>
                                      </p:tavLst>
                                    </p:anim>
                                    <p:animEffect transition="in" filter="fade">
                                      <p:cBhvr>
                                        <p:cTn id="73" dur="30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smtClean="0">
                <a:solidFill>
                  <a:srgbClr val="FFFF00"/>
                </a:solidFill>
              </a:rPr>
              <a:t>TUNEĻREDZE</a:t>
            </a:r>
            <a:endParaRPr lang="lv-LV" b="1" dirty="0">
              <a:solidFill>
                <a:srgbClr val="FFFF00"/>
              </a:solidFill>
            </a:endParaRPr>
          </a:p>
          <a:p>
            <a:pPr algn="ctr">
              <a:buFontTx/>
              <a:buNone/>
            </a:pPr>
            <a:endParaRPr lang="lv-LV" sz="1100" b="1"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03512"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Bojajumi_stiklveida_kermen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3513" y="1191574"/>
            <a:ext cx="3956720" cy="527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03513"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03513" y="1191574"/>
            <a:ext cx="3956720" cy="52795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80260352"/>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smtClean="0"/>
              <a:t>IETVES  –  </a:t>
            </a:r>
            <a:r>
              <a:rPr lang="lv-LV" sz="2800" b="1" dirty="0"/>
              <a:t>KAS  PIEDALĀS  SATIKSMĒ ?</a:t>
            </a:r>
          </a:p>
        </p:txBody>
      </p:sp>
      <p:grpSp>
        <p:nvGrpSpPr>
          <p:cNvPr id="6" name="Group 5"/>
          <p:cNvGrpSpPr/>
          <p:nvPr/>
        </p:nvGrpSpPr>
        <p:grpSpPr>
          <a:xfrm>
            <a:off x="780951" y="1557352"/>
            <a:ext cx="7560001" cy="5040000"/>
            <a:chOff x="780951" y="1557352"/>
            <a:chExt cx="7560001" cy="5040000"/>
          </a:xfrm>
        </p:grpSpPr>
        <p:pic>
          <p:nvPicPr>
            <p:cNvPr id="8" name="Picture 7" descr="D:\Desktop\Jauna mape\ceļotāj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0951" y="1557352"/>
              <a:ext cx="7560001" cy="50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971600" y="1844824"/>
              <a:ext cx="1133644" cy="369332"/>
            </a:xfrm>
            <a:prstGeom prst="rect">
              <a:avLst/>
            </a:prstGeom>
            <a:solidFill>
              <a:schemeClr val="accent2"/>
            </a:solidFill>
          </p:spPr>
          <p:txBody>
            <a:bodyPr wrap="none">
              <a:spAutoFit/>
            </a:bodyPr>
            <a:lstStyle/>
            <a:p>
              <a:r>
                <a:rPr lang="lv-LV" b="1" dirty="0" smtClean="0"/>
                <a:t>TŪRISTI</a:t>
              </a:r>
              <a:endParaRPr lang="lv-LV" dirty="0"/>
            </a:p>
          </p:txBody>
        </p:sp>
      </p:grpSp>
      <p:grpSp>
        <p:nvGrpSpPr>
          <p:cNvPr id="10" name="Group 9"/>
          <p:cNvGrpSpPr/>
          <p:nvPr/>
        </p:nvGrpSpPr>
        <p:grpSpPr>
          <a:xfrm>
            <a:off x="780950" y="1557353"/>
            <a:ext cx="7560001" cy="5039999"/>
            <a:chOff x="739112" y="1556792"/>
            <a:chExt cx="7587814" cy="5039999"/>
          </a:xfrm>
        </p:grpSpPr>
        <p:pic>
          <p:nvPicPr>
            <p:cNvPr id="11" name="Picture 2" descr="http://image.yaymicro.com/rz_1210x1210/0/1cd/elderly-woman-with-walker-1cd69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9112" y="1556792"/>
              <a:ext cx="7587814" cy="50399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860032" y="1850765"/>
              <a:ext cx="3166764" cy="369332"/>
            </a:xfrm>
            <a:prstGeom prst="rect">
              <a:avLst/>
            </a:prstGeom>
            <a:solidFill>
              <a:schemeClr val="accent2"/>
            </a:solidFill>
          </p:spPr>
          <p:txBody>
            <a:bodyPr wrap="none">
              <a:spAutoFit/>
            </a:bodyPr>
            <a:lstStyle/>
            <a:p>
              <a:r>
                <a:rPr lang="lv-LV" b="1" dirty="0" smtClean="0"/>
                <a:t>CILVĒKI  AR  STAIGUĻIEM</a:t>
              </a:r>
              <a:endParaRPr lang="lv-LV" dirty="0"/>
            </a:p>
          </p:txBody>
        </p:sp>
      </p:grpSp>
      <p:grpSp>
        <p:nvGrpSpPr>
          <p:cNvPr id="14" name="Group 13"/>
          <p:cNvGrpSpPr/>
          <p:nvPr/>
        </p:nvGrpSpPr>
        <p:grpSpPr>
          <a:xfrm>
            <a:off x="780951" y="1557352"/>
            <a:ext cx="7560000" cy="5040000"/>
            <a:chOff x="899593" y="1556792"/>
            <a:chExt cx="7488829" cy="5040000"/>
          </a:xfrm>
        </p:grpSpPr>
        <p:pic>
          <p:nvPicPr>
            <p:cNvPr id="15" name="Picture 2" descr="D:\Desktop\Jauna mape\roller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9593" y="1556792"/>
              <a:ext cx="7488829" cy="50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4427984" y="1850765"/>
              <a:ext cx="3636893" cy="369332"/>
            </a:xfrm>
            <a:prstGeom prst="rect">
              <a:avLst/>
            </a:prstGeom>
            <a:solidFill>
              <a:schemeClr val="accent2"/>
            </a:solidFill>
          </p:spPr>
          <p:txBody>
            <a:bodyPr wrap="none">
              <a:spAutoFit/>
            </a:bodyPr>
            <a:lstStyle/>
            <a:p>
              <a:r>
                <a:rPr lang="lv-LV" b="1" dirty="0" smtClean="0"/>
                <a:t>CILVĒKI  AR  SKRITUĻSLIDĀM</a:t>
              </a:r>
              <a:endParaRPr lang="lv-LV" dirty="0"/>
            </a:p>
          </p:txBody>
        </p:sp>
      </p:grpSp>
      <p:grpSp>
        <p:nvGrpSpPr>
          <p:cNvPr id="17" name="Group 16"/>
          <p:cNvGrpSpPr/>
          <p:nvPr/>
        </p:nvGrpSpPr>
        <p:grpSpPr>
          <a:xfrm>
            <a:off x="780949" y="1557352"/>
            <a:ext cx="7560003" cy="5040000"/>
            <a:chOff x="899594" y="1556792"/>
            <a:chExt cx="7488828" cy="5040000"/>
          </a:xfrm>
        </p:grpSpPr>
        <p:pic>
          <p:nvPicPr>
            <p:cNvPr id="18" name="Picture 2" descr="D:\Documents\Vides pieejamiba\Standarti vides pieejamībā - Darba\Bildes\kruķi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9594" y="1556792"/>
              <a:ext cx="7488828" cy="5040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364088" y="1772816"/>
              <a:ext cx="2785250" cy="369332"/>
            </a:xfrm>
            <a:prstGeom prst="rect">
              <a:avLst/>
            </a:prstGeom>
            <a:solidFill>
              <a:schemeClr val="accent2"/>
            </a:solidFill>
          </p:spPr>
          <p:txBody>
            <a:bodyPr wrap="none">
              <a:spAutoFit/>
            </a:bodyPr>
            <a:lstStyle/>
            <a:p>
              <a:r>
                <a:rPr lang="lv-LV" b="1" dirty="0" smtClean="0"/>
                <a:t>CILVĒKI  AR  KRUĶIEM</a:t>
              </a:r>
              <a:endParaRPr lang="lv-LV" dirty="0"/>
            </a:p>
          </p:txBody>
        </p:sp>
      </p:grpSp>
      <p:grpSp>
        <p:nvGrpSpPr>
          <p:cNvPr id="20" name="Group 19"/>
          <p:cNvGrpSpPr/>
          <p:nvPr/>
        </p:nvGrpSpPr>
        <p:grpSpPr>
          <a:xfrm>
            <a:off x="780949" y="1557353"/>
            <a:ext cx="7560003" cy="5040000"/>
            <a:chOff x="899593" y="1556792"/>
            <a:chExt cx="7488829" cy="5040000"/>
          </a:xfrm>
        </p:grpSpPr>
        <p:pic>
          <p:nvPicPr>
            <p:cNvPr id="21" name="Picture 2" descr="D:\Desktop\Jauna mape\skateboarding-wallpaper.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9593" y="1556792"/>
              <a:ext cx="7488829" cy="50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2" name="Rectangle 21"/>
            <p:cNvSpPr/>
            <p:nvPr/>
          </p:nvSpPr>
          <p:spPr>
            <a:xfrm>
              <a:off x="1187624" y="5949280"/>
              <a:ext cx="3628879" cy="369332"/>
            </a:xfrm>
            <a:prstGeom prst="rect">
              <a:avLst/>
            </a:prstGeom>
            <a:solidFill>
              <a:schemeClr val="accent2"/>
            </a:solidFill>
          </p:spPr>
          <p:txBody>
            <a:bodyPr wrap="none">
              <a:spAutoFit/>
            </a:bodyPr>
            <a:lstStyle/>
            <a:p>
              <a:r>
                <a:rPr lang="lv-LV" b="1" dirty="0" smtClean="0"/>
                <a:t>CILVĒKI  AR  SKRITUĻDĒĻIEM</a:t>
              </a:r>
              <a:endParaRPr lang="lv-LV" dirty="0"/>
            </a:p>
          </p:txBody>
        </p:sp>
      </p:grpSp>
      <p:grpSp>
        <p:nvGrpSpPr>
          <p:cNvPr id="23" name="Group 22"/>
          <p:cNvGrpSpPr/>
          <p:nvPr/>
        </p:nvGrpSpPr>
        <p:grpSpPr>
          <a:xfrm>
            <a:off x="780949" y="1557353"/>
            <a:ext cx="7560003" cy="5040000"/>
            <a:chOff x="899594" y="1556792"/>
            <a:chExt cx="7488828" cy="5040000"/>
          </a:xfrm>
        </p:grpSpPr>
        <p:pic>
          <p:nvPicPr>
            <p:cNvPr id="24" name="Picture 2" descr="D:\Documents\Vides pieejamiba\Standarti vides pieejamībā - Darba\Bildes\riteņkrēsls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99594" y="1556792"/>
              <a:ext cx="7488828" cy="50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Rectangle 24"/>
            <p:cNvSpPr/>
            <p:nvPr/>
          </p:nvSpPr>
          <p:spPr>
            <a:xfrm>
              <a:off x="1187624" y="1850765"/>
              <a:ext cx="3057247" cy="369332"/>
            </a:xfrm>
            <a:prstGeom prst="rect">
              <a:avLst/>
            </a:prstGeom>
            <a:solidFill>
              <a:schemeClr val="accent2"/>
            </a:solidFill>
          </p:spPr>
          <p:txBody>
            <a:bodyPr wrap="none">
              <a:spAutoFit/>
            </a:bodyPr>
            <a:lstStyle/>
            <a:p>
              <a:r>
                <a:rPr lang="lv-LV" b="1" dirty="0" smtClean="0"/>
                <a:t>CILVĒKI  RITEŅKRĒSLOS</a:t>
              </a:r>
              <a:endParaRPr lang="lv-LV" dirty="0"/>
            </a:p>
          </p:txBody>
        </p:sp>
      </p:grpSp>
      <p:grpSp>
        <p:nvGrpSpPr>
          <p:cNvPr id="26" name="Group 25"/>
          <p:cNvGrpSpPr/>
          <p:nvPr/>
        </p:nvGrpSpPr>
        <p:grpSpPr>
          <a:xfrm>
            <a:off x="780948" y="1557353"/>
            <a:ext cx="7560003" cy="5040000"/>
            <a:chOff x="899594" y="1556792"/>
            <a:chExt cx="7488828" cy="5040000"/>
          </a:xfrm>
        </p:grpSpPr>
        <p:pic>
          <p:nvPicPr>
            <p:cNvPr id="27" name="Picture 2" descr="http://www.double-prams.com/wp-content/uploads/2010/07/funky-double-pram.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99594" y="1556792"/>
              <a:ext cx="7488828" cy="50400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4283968" y="1844824"/>
              <a:ext cx="3783921" cy="369332"/>
            </a:xfrm>
            <a:prstGeom prst="rect">
              <a:avLst/>
            </a:prstGeom>
            <a:solidFill>
              <a:schemeClr val="accent2"/>
            </a:solidFill>
          </p:spPr>
          <p:txBody>
            <a:bodyPr wrap="none">
              <a:spAutoFit/>
            </a:bodyPr>
            <a:lstStyle/>
            <a:p>
              <a:r>
                <a:rPr lang="lv-LV" b="1" dirty="0" smtClean="0"/>
                <a:t>VECĀKI  AR  BĒRNU  RATIŅIEM</a:t>
              </a:r>
              <a:endParaRPr lang="lv-LV" dirty="0"/>
            </a:p>
          </p:txBody>
        </p:sp>
      </p:grpSp>
      <p:grpSp>
        <p:nvGrpSpPr>
          <p:cNvPr id="29" name="Group 28"/>
          <p:cNvGrpSpPr/>
          <p:nvPr/>
        </p:nvGrpSpPr>
        <p:grpSpPr>
          <a:xfrm>
            <a:off x="780950" y="1557352"/>
            <a:ext cx="7560002" cy="5040001"/>
            <a:chOff x="899594" y="1556793"/>
            <a:chExt cx="7488828" cy="5040000"/>
          </a:xfrm>
        </p:grpSpPr>
        <p:pic>
          <p:nvPicPr>
            <p:cNvPr id="30" name="Picture 2" descr="http://images.gizmag.com/hero/smartcane.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9594" y="1556793"/>
              <a:ext cx="7488828" cy="50400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3635896" y="1779255"/>
              <a:ext cx="4629985" cy="369332"/>
            </a:xfrm>
            <a:prstGeom prst="rect">
              <a:avLst/>
            </a:prstGeom>
            <a:solidFill>
              <a:schemeClr val="accent2"/>
            </a:solidFill>
          </p:spPr>
          <p:txBody>
            <a:bodyPr wrap="none">
              <a:spAutoFit/>
            </a:bodyPr>
            <a:lstStyle/>
            <a:p>
              <a:r>
                <a:rPr lang="lv-LV" b="1" dirty="0" smtClean="0"/>
                <a:t>CILVĒKI  AR  REDZES  TRAUCĒJUMIEM</a:t>
              </a:r>
              <a:endParaRPr lang="lv-LV" dirty="0"/>
            </a:p>
          </p:txBody>
        </p:sp>
      </p:grpSp>
      <p:grpSp>
        <p:nvGrpSpPr>
          <p:cNvPr id="5" name="Group 4"/>
          <p:cNvGrpSpPr/>
          <p:nvPr/>
        </p:nvGrpSpPr>
        <p:grpSpPr>
          <a:xfrm>
            <a:off x="780950" y="1557352"/>
            <a:ext cx="7560001" cy="5040001"/>
            <a:chOff x="780950" y="1557352"/>
            <a:chExt cx="7560001" cy="5039999"/>
          </a:xfrm>
        </p:grpSpPr>
        <p:pic>
          <p:nvPicPr>
            <p:cNvPr id="2052" name="Picture 4" descr="D:\Documents\Vides pieejamiba\Standarti vides pieejamībā - Darba\Bildes\riteņbraucēji2.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80950" y="1557352"/>
              <a:ext cx="7560001" cy="503999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6021103" y="6011994"/>
              <a:ext cx="2007281" cy="369332"/>
            </a:xfrm>
            <a:prstGeom prst="rect">
              <a:avLst/>
            </a:prstGeom>
            <a:solidFill>
              <a:schemeClr val="accent2"/>
            </a:solidFill>
          </p:spPr>
          <p:txBody>
            <a:bodyPr wrap="none">
              <a:spAutoFit/>
            </a:bodyPr>
            <a:lstStyle/>
            <a:p>
              <a:r>
                <a:rPr lang="lv-LV" b="1" dirty="0" smtClean="0"/>
                <a:t>VELOSIPĒDISTI</a:t>
              </a:r>
              <a:endParaRPr lang="lv-LV" dirty="0"/>
            </a:p>
          </p:txBody>
        </p:sp>
      </p:grpSp>
    </p:spTree>
    <p:extLst>
      <p:ext uri="{BB962C8B-B14F-4D97-AF65-F5344CB8AC3E}">
        <p14:creationId xmlns:p14="http://schemas.microsoft.com/office/powerpoint/2010/main" val="3407123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29"/>
                                        </p:tgtEl>
                                      </p:cBhvr>
                                    </p:animEffect>
                                    <p:anim calcmode="lin" valueType="num">
                                      <p:cBhvr>
                                        <p:cTn id="14" dur="1000"/>
                                        <p:tgtEl>
                                          <p:spTgt spid="29"/>
                                        </p:tgtEl>
                                        <p:attrNameLst>
                                          <p:attrName>ppt_x</p:attrName>
                                        </p:attrNameLst>
                                      </p:cBhvr>
                                      <p:tavLst>
                                        <p:tav tm="0">
                                          <p:val>
                                            <p:strVal val="ppt_x"/>
                                          </p:val>
                                        </p:tav>
                                        <p:tav tm="100000">
                                          <p:val>
                                            <p:strVal val="ppt_x"/>
                                          </p:val>
                                        </p:tav>
                                      </p:tavLst>
                                    </p:anim>
                                    <p:anim calcmode="lin" valueType="num">
                                      <p:cBhvr>
                                        <p:cTn id="15" dur="1000"/>
                                        <p:tgtEl>
                                          <p:spTgt spid="29"/>
                                        </p:tgtEl>
                                        <p:attrNameLst>
                                          <p:attrName>ppt_y</p:attrName>
                                        </p:attrNameLst>
                                      </p:cBhvr>
                                      <p:tavLst>
                                        <p:tav tm="0">
                                          <p:val>
                                            <p:strVal val="ppt_y"/>
                                          </p:val>
                                        </p:tav>
                                        <p:tav tm="100000">
                                          <p:val>
                                            <p:strVal val="ppt_y+.1"/>
                                          </p:val>
                                        </p:tav>
                                      </p:tavLst>
                                    </p:anim>
                                    <p:set>
                                      <p:cBhvr>
                                        <p:cTn id="16" dur="1" fill="hold">
                                          <p:stCondLst>
                                            <p:cond delay="999"/>
                                          </p:stCondLst>
                                        </p:cTn>
                                        <p:tgtEl>
                                          <p:spTgt spid="2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26"/>
                                        </p:tgtEl>
                                      </p:cBhvr>
                                    </p:animEffect>
                                    <p:anim calcmode="lin" valueType="num">
                                      <p:cBhvr>
                                        <p:cTn id="21" dur="1000"/>
                                        <p:tgtEl>
                                          <p:spTgt spid="26"/>
                                        </p:tgtEl>
                                        <p:attrNameLst>
                                          <p:attrName>ppt_x</p:attrName>
                                        </p:attrNameLst>
                                      </p:cBhvr>
                                      <p:tavLst>
                                        <p:tav tm="0">
                                          <p:val>
                                            <p:strVal val="ppt_x"/>
                                          </p:val>
                                        </p:tav>
                                        <p:tav tm="100000">
                                          <p:val>
                                            <p:strVal val="ppt_x"/>
                                          </p:val>
                                        </p:tav>
                                      </p:tavLst>
                                    </p:anim>
                                    <p:anim calcmode="lin" valueType="num">
                                      <p:cBhvr>
                                        <p:cTn id="22" dur="1000"/>
                                        <p:tgtEl>
                                          <p:spTgt spid="26"/>
                                        </p:tgtEl>
                                        <p:attrNameLst>
                                          <p:attrName>ppt_y</p:attrName>
                                        </p:attrNameLst>
                                      </p:cBhvr>
                                      <p:tavLst>
                                        <p:tav tm="0">
                                          <p:val>
                                            <p:strVal val="ppt_y"/>
                                          </p:val>
                                        </p:tav>
                                        <p:tav tm="100000">
                                          <p:val>
                                            <p:strVal val="ppt_y+.1"/>
                                          </p:val>
                                        </p:tav>
                                      </p:tavLst>
                                    </p:anim>
                                    <p:set>
                                      <p:cBhvr>
                                        <p:cTn id="23" dur="1" fill="hold">
                                          <p:stCondLst>
                                            <p:cond delay="999"/>
                                          </p:stCondLst>
                                        </p:cTn>
                                        <p:tgtEl>
                                          <p:spTgt spid="2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23"/>
                                        </p:tgtEl>
                                      </p:cBhvr>
                                    </p:animEffect>
                                    <p:anim calcmode="lin" valueType="num">
                                      <p:cBhvr>
                                        <p:cTn id="28" dur="1000"/>
                                        <p:tgtEl>
                                          <p:spTgt spid="23"/>
                                        </p:tgtEl>
                                        <p:attrNameLst>
                                          <p:attrName>ppt_x</p:attrName>
                                        </p:attrNameLst>
                                      </p:cBhvr>
                                      <p:tavLst>
                                        <p:tav tm="0">
                                          <p:val>
                                            <p:strVal val="ppt_x"/>
                                          </p:val>
                                        </p:tav>
                                        <p:tav tm="100000">
                                          <p:val>
                                            <p:strVal val="ppt_x"/>
                                          </p:val>
                                        </p:tav>
                                      </p:tavLst>
                                    </p:anim>
                                    <p:anim calcmode="lin" valueType="num">
                                      <p:cBhvr>
                                        <p:cTn id="29" dur="1000"/>
                                        <p:tgtEl>
                                          <p:spTgt spid="23"/>
                                        </p:tgtEl>
                                        <p:attrNameLst>
                                          <p:attrName>ppt_y</p:attrName>
                                        </p:attrNameLst>
                                      </p:cBhvr>
                                      <p:tavLst>
                                        <p:tav tm="0">
                                          <p:val>
                                            <p:strVal val="ppt_y"/>
                                          </p:val>
                                        </p:tav>
                                        <p:tav tm="100000">
                                          <p:val>
                                            <p:strVal val="ppt_y+.1"/>
                                          </p:val>
                                        </p:tav>
                                      </p:tavLst>
                                    </p:anim>
                                    <p:set>
                                      <p:cBhvr>
                                        <p:cTn id="30" dur="1" fill="hold">
                                          <p:stCondLst>
                                            <p:cond delay="999"/>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0"/>
                                        </p:tgtEl>
                                      </p:cBhvr>
                                    </p:animEffect>
                                    <p:anim calcmode="lin" valueType="num">
                                      <p:cBhvr>
                                        <p:cTn id="35" dur="1000"/>
                                        <p:tgtEl>
                                          <p:spTgt spid="20"/>
                                        </p:tgtEl>
                                        <p:attrNameLst>
                                          <p:attrName>ppt_x</p:attrName>
                                        </p:attrNameLst>
                                      </p:cBhvr>
                                      <p:tavLst>
                                        <p:tav tm="0">
                                          <p:val>
                                            <p:strVal val="ppt_x"/>
                                          </p:val>
                                        </p:tav>
                                        <p:tav tm="100000">
                                          <p:val>
                                            <p:strVal val="ppt_x"/>
                                          </p:val>
                                        </p:tav>
                                      </p:tavLst>
                                    </p:anim>
                                    <p:anim calcmode="lin" valueType="num">
                                      <p:cBhvr>
                                        <p:cTn id="36" dur="1000"/>
                                        <p:tgtEl>
                                          <p:spTgt spid="20"/>
                                        </p:tgtEl>
                                        <p:attrNameLst>
                                          <p:attrName>ppt_y</p:attrName>
                                        </p:attrNameLst>
                                      </p:cBhvr>
                                      <p:tavLst>
                                        <p:tav tm="0">
                                          <p:val>
                                            <p:strVal val="ppt_y"/>
                                          </p:val>
                                        </p:tav>
                                        <p:tav tm="100000">
                                          <p:val>
                                            <p:strVal val="ppt_y+.1"/>
                                          </p:val>
                                        </p:tav>
                                      </p:tavLst>
                                    </p:anim>
                                    <p:set>
                                      <p:cBhvr>
                                        <p:cTn id="37" dur="1" fill="hold">
                                          <p:stCondLst>
                                            <p:cond delay="9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7"/>
                                        </p:tgtEl>
                                      </p:cBhvr>
                                    </p:animEffect>
                                    <p:anim calcmode="lin" valueType="num">
                                      <p:cBhvr>
                                        <p:cTn id="42" dur="1000"/>
                                        <p:tgtEl>
                                          <p:spTgt spid="17"/>
                                        </p:tgtEl>
                                        <p:attrNameLst>
                                          <p:attrName>ppt_x</p:attrName>
                                        </p:attrNameLst>
                                      </p:cBhvr>
                                      <p:tavLst>
                                        <p:tav tm="0">
                                          <p:val>
                                            <p:strVal val="ppt_x"/>
                                          </p:val>
                                        </p:tav>
                                        <p:tav tm="100000">
                                          <p:val>
                                            <p:strVal val="ppt_x"/>
                                          </p:val>
                                        </p:tav>
                                      </p:tavLst>
                                    </p:anim>
                                    <p:anim calcmode="lin" valueType="num">
                                      <p:cBhvr>
                                        <p:cTn id="43" dur="1000"/>
                                        <p:tgtEl>
                                          <p:spTgt spid="17"/>
                                        </p:tgtEl>
                                        <p:attrNameLst>
                                          <p:attrName>ppt_y</p:attrName>
                                        </p:attrNameLst>
                                      </p:cBhvr>
                                      <p:tavLst>
                                        <p:tav tm="0">
                                          <p:val>
                                            <p:strVal val="ppt_y"/>
                                          </p:val>
                                        </p:tav>
                                        <p:tav tm="100000">
                                          <p:val>
                                            <p:strVal val="ppt_y+.1"/>
                                          </p:val>
                                        </p:tav>
                                      </p:tavLst>
                                    </p:anim>
                                    <p:set>
                                      <p:cBhvr>
                                        <p:cTn id="44" dur="1" fill="hold">
                                          <p:stCondLst>
                                            <p:cond delay="9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14"/>
                                        </p:tgtEl>
                                      </p:cBhvr>
                                    </p:animEffect>
                                    <p:anim calcmode="lin" valueType="num">
                                      <p:cBhvr>
                                        <p:cTn id="49" dur="1000"/>
                                        <p:tgtEl>
                                          <p:spTgt spid="14"/>
                                        </p:tgtEl>
                                        <p:attrNameLst>
                                          <p:attrName>ppt_x</p:attrName>
                                        </p:attrNameLst>
                                      </p:cBhvr>
                                      <p:tavLst>
                                        <p:tav tm="0">
                                          <p:val>
                                            <p:strVal val="ppt_x"/>
                                          </p:val>
                                        </p:tav>
                                        <p:tav tm="100000">
                                          <p:val>
                                            <p:strVal val="ppt_x"/>
                                          </p:val>
                                        </p:tav>
                                      </p:tavLst>
                                    </p:anim>
                                    <p:anim calcmode="lin" valueType="num">
                                      <p:cBhvr>
                                        <p:cTn id="50" dur="1000"/>
                                        <p:tgtEl>
                                          <p:spTgt spid="14"/>
                                        </p:tgtEl>
                                        <p:attrNameLst>
                                          <p:attrName>ppt_y</p:attrName>
                                        </p:attrNameLst>
                                      </p:cBhvr>
                                      <p:tavLst>
                                        <p:tav tm="0">
                                          <p:val>
                                            <p:strVal val="ppt_y"/>
                                          </p:val>
                                        </p:tav>
                                        <p:tav tm="100000">
                                          <p:val>
                                            <p:strVal val="ppt_y+.1"/>
                                          </p:val>
                                        </p:tav>
                                      </p:tavLst>
                                    </p:anim>
                                    <p:set>
                                      <p:cBhvr>
                                        <p:cTn id="51" dur="1" fill="hold">
                                          <p:stCondLst>
                                            <p:cond delay="9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10"/>
                                        </p:tgtEl>
                                      </p:cBhvr>
                                    </p:animEffect>
                                    <p:anim calcmode="lin" valueType="num">
                                      <p:cBhvr>
                                        <p:cTn id="56" dur="1000"/>
                                        <p:tgtEl>
                                          <p:spTgt spid="10"/>
                                        </p:tgtEl>
                                        <p:attrNameLst>
                                          <p:attrName>ppt_x</p:attrName>
                                        </p:attrNameLst>
                                      </p:cBhvr>
                                      <p:tavLst>
                                        <p:tav tm="0">
                                          <p:val>
                                            <p:strVal val="ppt_x"/>
                                          </p:val>
                                        </p:tav>
                                        <p:tav tm="100000">
                                          <p:val>
                                            <p:strVal val="ppt_x"/>
                                          </p:val>
                                        </p:tav>
                                      </p:tavLst>
                                    </p:anim>
                                    <p:anim calcmode="lin" valueType="num">
                                      <p:cBhvr>
                                        <p:cTn id="57" dur="1000"/>
                                        <p:tgtEl>
                                          <p:spTgt spid="10"/>
                                        </p:tgtEl>
                                        <p:attrNameLst>
                                          <p:attrName>ppt_y</p:attrName>
                                        </p:attrNameLst>
                                      </p:cBhvr>
                                      <p:tavLst>
                                        <p:tav tm="0">
                                          <p:val>
                                            <p:strVal val="ppt_y"/>
                                          </p:val>
                                        </p:tav>
                                        <p:tav tm="100000">
                                          <p:val>
                                            <p:strVal val="ppt_y+.1"/>
                                          </p:val>
                                        </p:tav>
                                      </p:tavLst>
                                    </p:anim>
                                    <p:set>
                                      <p:cBhvr>
                                        <p:cTn id="5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323528" y="764704"/>
            <a:ext cx="8496944" cy="5924699"/>
          </a:xfrm>
          <a:prstGeom prst="rect">
            <a:avLst/>
          </a:prstGeom>
        </p:spPr>
        <p:txBody>
          <a:bodyPr wrap="square">
            <a:spAutoFit/>
          </a:bodyPr>
          <a:lstStyle/>
          <a:p>
            <a:pPr algn="ctr"/>
            <a:r>
              <a:rPr lang="lv-LV" sz="2400" b="1" dirty="0" smtClean="0">
                <a:solidFill>
                  <a:srgbClr val="FFFF00"/>
                </a:solidFill>
              </a:rPr>
              <a:t>PAR PAŠVALDĪBĀM</a:t>
            </a:r>
          </a:p>
          <a:p>
            <a:pPr algn="ctr"/>
            <a:r>
              <a:rPr lang="lv-LV" sz="1600" b="1" dirty="0">
                <a:solidFill>
                  <a:srgbClr val="FFFF00"/>
                </a:solidFill>
              </a:rPr>
              <a:t/>
            </a:r>
            <a:br>
              <a:rPr lang="lv-LV" sz="1600" b="1" dirty="0">
                <a:solidFill>
                  <a:srgbClr val="FFFF00"/>
                </a:solidFill>
              </a:rPr>
            </a:br>
            <a:endParaRPr lang="lv-LV" b="1" dirty="0">
              <a:solidFill>
                <a:srgbClr val="FFFF00"/>
              </a:solidFill>
            </a:endParaRPr>
          </a:p>
          <a:p>
            <a:pPr algn="just"/>
            <a:endParaRPr lang="lv-LV" b="1" dirty="0" smtClean="0">
              <a:solidFill>
                <a:srgbClr val="FFFF00"/>
              </a:solidFill>
            </a:endParaRPr>
          </a:p>
          <a:p>
            <a:pPr algn="just"/>
            <a:endParaRPr lang="lv-LV" b="1" dirty="0" smtClean="0">
              <a:solidFill>
                <a:srgbClr val="FFFF00"/>
              </a:solidFill>
            </a:endParaRPr>
          </a:p>
          <a:p>
            <a:pPr algn="just"/>
            <a:endParaRPr lang="lv-LV" sz="700" b="1" dirty="0" smtClean="0">
              <a:solidFill>
                <a:srgbClr val="FFFF00"/>
              </a:solidFill>
            </a:endParaRPr>
          </a:p>
          <a:p>
            <a:pPr algn="just"/>
            <a:endParaRPr lang="lv-LV" b="1" dirty="0" smtClean="0">
              <a:solidFill>
                <a:srgbClr val="FFFF00"/>
              </a:solidFill>
            </a:endParaRPr>
          </a:p>
          <a:p>
            <a:pPr algn="just"/>
            <a:endParaRPr lang="lv-LV" b="1" dirty="0">
              <a:solidFill>
                <a:srgbClr val="FFFF00"/>
              </a:solidFill>
            </a:endParaRPr>
          </a:p>
          <a:p>
            <a:pPr algn="just"/>
            <a:r>
              <a:rPr lang="lv-LV" b="1" dirty="0" smtClean="0">
                <a:solidFill>
                  <a:srgbClr val="FFFF00"/>
                </a:solidFill>
              </a:rPr>
              <a:t>3</a:t>
            </a:r>
            <a:r>
              <a:rPr lang="lv-LV" b="1" dirty="0">
                <a:solidFill>
                  <a:srgbClr val="FFFF00"/>
                </a:solidFill>
              </a:rPr>
              <a:t>. pants.</a:t>
            </a:r>
            <a:r>
              <a:rPr lang="lv-LV" dirty="0">
                <a:solidFill>
                  <a:srgbClr val="FFFF00"/>
                </a:solidFill>
              </a:rPr>
              <a:t> </a:t>
            </a:r>
            <a:endParaRPr lang="lv-LV" dirty="0" smtClean="0">
              <a:solidFill>
                <a:srgbClr val="FFFF00"/>
              </a:solidFill>
            </a:endParaRPr>
          </a:p>
          <a:p>
            <a:pPr algn="just"/>
            <a:r>
              <a:rPr lang="lv-LV" sz="2000" u="sng" dirty="0" smtClean="0"/>
              <a:t>Vietējā </a:t>
            </a:r>
            <a:r>
              <a:rPr lang="lv-LV" sz="2000" u="sng" dirty="0"/>
              <a:t>pašvaldība ir vietējā pārvalde, kas ar pilsoņu vēlētas pārstāvniecības</a:t>
            </a:r>
            <a:r>
              <a:rPr lang="lv-LV" sz="2000" dirty="0"/>
              <a:t> </a:t>
            </a:r>
            <a:r>
              <a:rPr lang="lv-LV" sz="2000" dirty="0">
                <a:solidFill>
                  <a:srgbClr val="FFFF00"/>
                </a:solidFill>
              </a:rPr>
              <a:t>— domes — un tās izveidoto institūciju un iestāžu starpniecību nodrošina likumos noteikto funkciju, kā arī šajā likumā paredzētajā kārtībā Ministru kabineta doto uzdevumu un pašvaldības brīvprātīgo iniciatīvu izpildi, ievērojot valsts un attiecīgās administratīvās teritorijas iedzīvotāju intereses</a:t>
            </a:r>
            <a:r>
              <a:rPr lang="lv-LV" sz="2000" dirty="0" smtClean="0">
                <a:solidFill>
                  <a:srgbClr val="FFFF00"/>
                </a:solidFill>
              </a:rPr>
              <a:t>.</a:t>
            </a:r>
          </a:p>
          <a:p>
            <a:pPr algn="just"/>
            <a:endParaRPr lang="lv-LV" sz="2000" dirty="0" smtClean="0">
              <a:solidFill>
                <a:srgbClr val="FFFF00"/>
              </a:solidFill>
            </a:endParaRPr>
          </a:p>
          <a:p>
            <a:pPr algn="just"/>
            <a:r>
              <a:rPr lang="lv-LV" b="1" dirty="0">
                <a:solidFill>
                  <a:srgbClr val="FFFF00"/>
                </a:solidFill>
              </a:rPr>
              <a:t>12. pants.</a:t>
            </a:r>
            <a:r>
              <a:rPr lang="lv-LV" sz="2400" b="1" dirty="0">
                <a:solidFill>
                  <a:srgbClr val="FFFF00"/>
                </a:solidFill>
              </a:rPr>
              <a:t> </a:t>
            </a:r>
            <a:endParaRPr lang="lv-LV" sz="2400" b="1" dirty="0" smtClean="0">
              <a:solidFill>
                <a:srgbClr val="FFFF00"/>
              </a:solidFill>
            </a:endParaRPr>
          </a:p>
          <a:p>
            <a:pPr algn="just"/>
            <a:r>
              <a:rPr lang="lv-LV" sz="2000" u="sng" dirty="0" smtClean="0"/>
              <a:t>Pašvaldības </a:t>
            </a:r>
            <a:r>
              <a:rPr lang="lv-LV" sz="2000" u="sng" dirty="0"/>
              <a:t>attiecīgās administratīvās teritorijas iedzīvotāju interesēs var brīvprātīgi realizēt savas iniciatīvas ikvienā jautājumā</a:t>
            </a:r>
            <a:r>
              <a:rPr lang="lv-LV" sz="2000" dirty="0">
                <a:solidFill>
                  <a:srgbClr val="FFFF00"/>
                </a:solidFill>
              </a:rPr>
              <a:t>, ja tas nav Saeimas, Ministru kabineta, ministriju, citu valsts pārvaldes iestāžu, tiesas vai citu pašvaldību kompetencē vai arī ja šāda darbība nav aizliegta ar likumu.</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575" y="400847"/>
            <a:ext cx="1335891" cy="1591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8224" y="400847"/>
            <a:ext cx="1923076" cy="3529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2060980"/>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323528" y="764704"/>
            <a:ext cx="8496944" cy="5924699"/>
          </a:xfrm>
          <a:prstGeom prst="rect">
            <a:avLst/>
          </a:prstGeom>
        </p:spPr>
        <p:txBody>
          <a:bodyPr wrap="square">
            <a:spAutoFit/>
          </a:bodyPr>
          <a:lstStyle/>
          <a:p>
            <a:pPr algn="ctr"/>
            <a:r>
              <a:rPr lang="lv-LV" sz="2400" b="1" dirty="0" smtClean="0">
                <a:solidFill>
                  <a:srgbClr val="FFFF00"/>
                </a:solidFill>
              </a:rPr>
              <a:t>PAR PAŠVALDĪBĀM</a:t>
            </a:r>
          </a:p>
          <a:p>
            <a:pPr algn="ctr"/>
            <a:r>
              <a:rPr lang="lv-LV" sz="1600" b="1" dirty="0">
                <a:solidFill>
                  <a:srgbClr val="FFFF00"/>
                </a:solidFill>
              </a:rPr>
              <a:t/>
            </a:r>
            <a:br>
              <a:rPr lang="lv-LV" sz="1600" b="1" dirty="0">
                <a:solidFill>
                  <a:srgbClr val="FFFF00"/>
                </a:solidFill>
              </a:rPr>
            </a:br>
            <a:endParaRPr lang="lv-LV" b="1" dirty="0">
              <a:solidFill>
                <a:srgbClr val="FFFF00"/>
              </a:solidFill>
            </a:endParaRPr>
          </a:p>
          <a:p>
            <a:pPr algn="just"/>
            <a:endParaRPr lang="lv-LV" b="1" dirty="0" smtClean="0">
              <a:solidFill>
                <a:srgbClr val="FFFF00"/>
              </a:solidFill>
            </a:endParaRPr>
          </a:p>
          <a:p>
            <a:pPr algn="just"/>
            <a:endParaRPr lang="lv-LV" b="1" dirty="0" smtClean="0">
              <a:solidFill>
                <a:srgbClr val="FFFF00"/>
              </a:solidFill>
            </a:endParaRPr>
          </a:p>
          <a:p>
            <a:pPr algn="just"/>
            <a:endParaRPr lang="lv-LV" sz="700" b="1" dirty="0" smtClean="0">
              <a:solidFill>
                <a:srgbClr val="FFFF00"/>
              </a:solidFill>
            </a:endParaRPr>
          </a:p>
          <a:p>
            <a:pPr algn="just"/>
            <a:endParaRPr lang="lv-LV" b="1" dirty="0" smtClean="0">
              <a:solidFill>
                <a:srgbClr val="FFFF00"/>
              </a:solidFill>
            </a:endParaRPr>
          </a:p>
          <a:p>
            <a:pPr algn="just"/>
            <a:endParaRPr lang="lv-LV" b="1" dirty="0">
              <a:solidFill>
                <a:srgbClr val="FFFF00"/>
              </a:solidFill>
            </a:endParaRPr>
          </a:p>
          <a:p>
            <a:pPr algn="just"/>
            <a:r>
              <a:rPr lang="lv-LV" b="1" dirty="0" smtClean="0">
                <a:solidFill>
                  <a:srgbClr val="FFFF00"/>
                </a:solidFill>
              </a:rPr>
              <a:t>3</a:t>
            </a:r>
            <a:r>
              <a:rPr lang="lv-LV" b="1" dirty="0">
                <a:solidFill>
                  <a:srgbClr val="FFFF00"/>
                </a:solidFill>
              </a:rPr>
              <a:t>. pants.</a:t>
            </a:r>
            <a:r>
              <a:rPr lang="lv-LV" dirty="0">
                <a:solidFill>
                  <a:srgbClr val="FFFF00"/>
                </a:solidFill>
              </a:rPr>
              <a:t> </a:t>
            </a:r>
            <a:endParaRPr lang="lv-LV" dirty="0" smtClean="0">
              <a:solidFill>
                <a:srgbClr val="FFFF00"/>
              </a:solidFill>
            </a:endParaRPr>
          </a:p>
          <a:p>
            <a:pPr algn="just"/>
            <a:r>
              <a:rPr lang="lv-LV" sz="2000" u="sng" dirty="0" smtClean="0"/>
              <a:t>Vietējā </a:t>
            </a:r>
            <a:r>
              <a:rPr lang="lv-LV" sz="2000" u="sng" dirty="0"/>
              <a:t>pašvaldība ir vietējā pārvalde, kas ar pilsoņu vēlētas pārstāvniecības</a:t>
            </a:r>
            <a:r>
              <a:rPr lang="lv-LV" sz="2000" dirty="0"/>
              <a:t> </a:t>
            </a:r>
            <a:r>
              <a:rPr lang="lv-LV" sz="2000" dirty="0">
                <a:solidFill>
                  <a:srgbClr val="FFFF00"/>
                </a:solidFill>
              </a:rPr>
              <a:t>— domes — un tās izveidoto institūciju un iestāžu starpniecību nodrošina likumos noteikto funkciju, kā arī šajā likumā paredzētajā kārtībā Ministru kabineta doto uzdevumu un pašvaldības brīvprātīgo iniciatīvu izpildi, ievērojot valsts un attiecīgās administratīvās teritorijas iedzīvotāju intereses</a:t>
            </a:r>
            <a:r>
              <a:rPr lang="lv-LV" sz="2000" dirty="0" smtClean="0">
                <a:solidFill>
                  <a:srgbClr val="FFFF00"/>
                </a:solidFill>
              </a:rPr>
              <a:t>.</a:t>
            </a:r>
          </a:p>
          <a:p>
            <a:pPr algn="just"/>
            <a:endParaRPr lang="lv-LV" sz="2000" dirty="0" smtClean="0">
              <a:solidFill>
                <a:srgbClr val="FFFF00"/>
              </a:solidFill>
            </a:endParaRPr>
          </a:p>
          <a:p>
            <a:pPr algn="just"/>
            <a:r>
              <a:rPr lang="lv-LV" b="1" dirty="0">
                <a:solidFill>
                  <a:srgbClr val="FFFF00"/>
                </a:solidFill>
              </a:rPr>
              <a:t>12. pants.</a:t>
            </a:r>
            <a:r>
              <a:rPr lang="lv-LV" sz="2400" b="1" dirty="0">
                <a:solidFill>
                  <a:srgbClr val="FFFF00"/>
                </a:solidFill>
              </a:rPr>
              <a:t> </a:t>
            </a:r>
            <a:endParaRPr lang="lv-LV" sz="2400" b="1" dirty="0" smtClean="0">
              <a:solidFill>
                <a:srgbClr val="FFFF00"/>
              </a:solidFill>
            </a:endParaRPr>
          </a:p>
          <a:p>
            <a:pPr algn="just"/>
            <a:r>
              <a:rPr lang="lv-LV" sz="2000" u="sng" dirty="0" smtClean="0"/>
              <a:t>Pašvaldības </a:t>
            </a:r>
            <a:r>
              <a:rPr lang="lv-LV" sz="2000" u="sng" dirty="0"/>
              <a:t>attiecīgās administratīvās teritorijas iedzīvotāju interesēs var brīvprātīgi realizēt savas iniciatīvas ikvienā jautājumā</a:t>
            </a:r>
            <a:r>
              <a:rPr lang="lv-LV" sz="2000" dirty="0">
                <a:solidFill>
                  <a:srgbClr val="FFFF00"/>
                </a:solidFill>
              </a:rPr>
              <a:t>, ja tas nav Saeimas, Ministru kabineta, ministriju, citu valsts pārvaldes iestāžu, tiesas vai citu pašvaldību kompetencē vai arī ja šāda darbība nav aizliegta ar likumu.</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575" y="400847"/>
            <a:ext cx="1335891" cy="1591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8224" y="400847"/>
            <a:ext cx="1923076" cy="3529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759641"/>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a:t>IETVES</a:t>
            </a:r>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1772815"/>
            <a:ext cx="4608512" cy="474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Text Box 6"/>
          <p:cNvSpPr txBox="1">
            <a:spLocks noChangeArrowheads="1"/>
          </p:cNvSpPr>
          <p:nvPr/>
        </p:nvSpPr>
        <p:spPr bwMode="auto">
          <a:xfrm>
            <a:off x="5076056" y="2408778"/>
            <a:ext cx="352839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lv-LV" sz="2000" dirty="0" smtClean="0"/>
              <a:t>Visa </a:t>
            </a:r>
            <a:r>
              <a:rPr lang="lv-LV" sz="2000" dirty="0"/>
              <a:t>veida stabi, kuri atrodas uz ietvēm – luksofora, ceļa zīmju, reklāmu, apgaismojumu </a:t>
            </a:r>
            <a:r>
              <a:rPr lang="lv-LV" sz="2000" dirty="0" err="1"/>
              <a:t>u.c</a:t>
            </a:r>
            <a:r>
              <a:rPr lang="lv-LV" sz="2000" dirty="0"/>
              <a:t>. – ir marķēti ar lenti dzeltenā atstarojošā kontrastējošā krāsā vai </a:t>
            </a:r>
            <a:r>
              <a:rPr lang="lv-LV" sz="2000" dirty="0" smtClean="0"/>
              <a:t>marķējums ir </a:t>
            </a:r>
            <a:r>
              <a:rPr lang="lv-LV" sz="2000" dirty="0"/>
              <a:t>rūpnieciski iestrādāts dzeltenā atstarojošā krāsā 1,60 m, 1,40 m un 0,35 m augstumā no ietves līmeņa. Marķējuma lentām vai krāsai jābūt 0,10 m platā joslā</a:t>
            </a:r>
            <a:r>
              <a:rPr lang="lv-LV" sz="2000" dirty="0" smtClean="0"/>
              <a:t>.</a:t>
            </a:r>
            <a:endParaRPr lang="lv-LV" sz="2000" dirty="0">
              <a:solidFill>
                <a:schemeClr val="tx1"/>
              </a:solidFill>
            </a:endParaRPr>
          </a:p>
        </p:txBody>
      </p:sp>
    </p:spTree>
    <p:extLst>
      <p:ext uri="{BB962C8B-B14F-4D97-AF65-F5344CB8AC3E}">
        <p14:creationId xmlns:p14="http://schemas.microsoft.com/office/powerpoint/2010/main" val="25104611"/>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1" y="836712"/>
            <a:ext cx="9121902" cy="954107"/>
          </a:xfrm>
          <a:prstGeom prst="rect">
            <a:avLst/>
          </a:prstGeom>
        </p:spPr>
        <p:txBody>
          <a:bodyPr wrap="square">
            <a:spAutoFit/>
          </a:bodyPr>
          <a:lstStyle/>
          <a:p>
            <a:pPr algn="ctr">
              <a:buFontTx/>
              <a:buNone/>
            </a:pPr>
            <a:r>
              <a:rPr lang="lv-LV" sz="2800" b="1" dirty="0"/>
              <a:t>PĀRVIETOŠANĀS  VADLĪNIJU  SISTĒMA</a:t>
            </a:r>
          </a:p>
          <a:p>
            <a:pPr algn="ctr">
              <a:buFontTx/>
              <a:buNone/>
            </a:pPr>
            <a:r>
              <a:rPr lang="lv-LV" sz="2800" b="1" dirty="0"/>
              <a:t>CILVĒKIEM  AR  REDZES  TRAUCĒJUMIEM </a:t>
            </a:r>
          </a:p>
        </p:txBody>
      </p:sp>
      <p:sp>
        <p:nvSpPr>
          <p:cNvPr id="8" name="Text Box 6"/>
          <p:cNvSpPr txBox="1">
            <a:spLocks noChangeArrowheads="1"/>
          </p:cNvSpPr>
          <p:nvPr/>
        </p:nvSpPr>
        <p:spPr bwMode="auto">
          <a:xfrm>
            <a:off x="179512" y="1959223"/>
            <a:ext cx="864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lv-LV" sz="2400" b="1" dirty="0" smtClean="0">
                <a:solidFill>
                  <a:srgbClr val="FFFF00"/>
                </a:solidFill>
              </a:rPr>
              <a:t>VADLĪNIJA</a:t>
            </a:r>
            <a:endParaRPr lang="lv-LV" sz="2400" dirty="0">
              <a:solidFill>
                <a:srgbClr val="FFFF00"/>
              </a:solidFill>
            </a:endParaRPr>
          </a:p>
        </p:txBody>
      </p:sp>
      <p:sp>
        <p:nvSpPr>
          <p:cNvPr id="2" name="Rectangle 1"/>
          <p:cNvSpPr/>
          <p:nvPr/>
        </p:nvSpPr>
        <p:spPr>
          <a:xfrm>
            <a:off x="252480" y="2557353"/>
            <a:ext cx="8640000" cy="1015663"/>
          </a:xfrm>
          <a:prstGeom prst="rect">
            <a:avLst/>
          </a:prstGeom>
        </p:spPr>
        <p:txBody>
          <a:bodyPr>
            <a:spAutoFit/>
          </a:bodyPr>
          <a:lstStyle/>
          <a:p>
            <a:pPr marL="342900" indent="-342900">
              <a:buFont typeface="Arial" pitchFamily="34" charset="0"/>
              <a:buChar char="•"/>
            </a:pPr>
            <a:r>
              <a:rPr lang="lv-LV" sz="2000" dirty="0"/>
              <a:t>Vadlīnija vada cilvēku ar redzes traucējumiem paralēli pārvietošanās ceļiem, tā kontrastē ar esošo ietves </a:t>
            </a:r>
            <a:r>
              <a:rPr lang="lv-LV" sz="2000" dirty="0" smtClean="0"/>
              <a:t>segumu</a:t>
            </a:r>
          </a:p>
          <a:p>
            <a:pPr marL="342900" indent="-342900">
              <a:buFont typeface="Arial" pitchFamily="34" charset="0"/>
              <a:buChar char="•"/>
            </a:pPr>
            <a:r>
              <a:rPr lang="lv-LV" sz="2000" dirty="0" smtClean="0"/>
              <a:t>Vadlīnija </a:t>
            </a:r>
            <a:r>
              <a:rPr lang="lv-LV" sz="2000" dirty="0"/>
              <a:t>ir gaiši pelēkā </a:t>
            </a:r>
            <a:r>
              <a:rPr lang="lv-LV" sz="2000" dirty="0" smtClean="0"/>
              <a:t>krāsā</a:t>
            </a:r>
            <a:endParaRPr lang="lv-LV" sz="2000" dirty="0"/>
          </a:p>
        </p:txBody>
      </p:sp>
      <p:pic>
        <p:nvPicPr>
          <p:cNvPr id="3075" name="Picture 3"/>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611560" y="3801129"/>
            <a:ext cx="4291842" cy="28633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24529" y="4365104"/>
            <a:ext cx="3494983" cy="17353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F:\DCIM\100CANON\IMG_278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560" y="3803223"/>
            <a:ext cx="4291842" cy="28612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DCIM\100CANON\IMG_279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3803223"/>
            <a:ext cx="4291842" cy="2861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DCIM\100CANON\IMG_279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6200000">
            <a:off x="1326868" y="3087914"/>
            <a:ext cx="2861226" cy="429184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DCIM\100CANON\IMG_2798.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1560" y="3801129"/>
            <a:ext cx="4291842" cy="2861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077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2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20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1" y="836712"/>
            <a:ext cx="9121902" cy="954107"/>
          </a:xfrm>
          <a:prstGeom prst="rect">
            <a:avLst/>
          </a:prstGeom>
        </p:spPr>
        <p:txBody>
          <a:bodyPr wrap="square">
            <a:spAutoFit/>
          </a:bodyPr>
          <a:lstStyle/>
          <a:p>
            <a:pPr algn="ctr">
              <a:buFontTx/>
              <a:buNone/>
            </a:pPr>
            <a:r>
              <a:rPr lang="lv-LV" sz="2800" b="1" dirty="0"/>
              <a:t>PĀRVIETOŠANĀS  VADLĪNIJU  SISTĒMA</a:t>
            </a:r>
          </a:p>
          <a:p>
            <a:pPr algn="ctr">
              <a:buFontTx/>
              <a:buNone/>
            </a:pPr>
            <a:r>
              <a:rPr lang="lv-LV" sz="2800" b="1" dirty="0"/>
              <a:t>CILVĒKIEM  AR  REDZES  TRAUCĒJUMIEM </a:t>
            </a:r>
          </a:p>
        </p:txBody>
      </p:sp>
      <p:sp>
        <p:nvSpPr>
          <p:cNvPr id="2" name="Rectangle 1"/>
          <p:cNvSpPr/>
          <p:nvPr/>
        </p:nvSpPr>
        <p:spPr>
          <a:xfrm>
            <a:off x="264785" y="1991753"/>
            <a:ext cx="8640960" cy="461665"/>
          </a:xfrm>
          <a:prstGeom prst="rect">
            <a:avLst/>
          </a:prstGeom>
        </p:spPr>
        <p:txBody>
          <a:bodyPr wrap="square">
            <a:spAutoFit/>
          </a:bodyPr>
          <a:lstStyle/>
          <a:p>
            <a:pPr algn="just"/>
            <a:r>
              <a:rPr lang="lv-LV" sz="2400" b="1" dirty="0" smtClean="0">
                <a:solidFill>
                  <a:srgbClr val="FFFF00"/>
                </a:solidFill>
              </a:rPr>
              <a:t>BRĪDINOŠĀ JOSLA</a:t>
            </a:r>
          </a:p>
        </p:txBody>
      </p:sp>
      <p:pic>
        <p:nvPicPr>
          <p:cNvPr id="4100" name="Picture 4" descr="D:\Documents\Vides pieejamiba\Standarti vides pieejamībā - Darba\Bildes\zimeejums6.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80433" y="4842398"/>
            <a:ext cx="2759593" cy="1131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4553496"/>
            <a:ext cx="1200972" cy="1588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D:\Documents\Vides pieejamiba\Vides pieejamiba - BILDES\Vide Liepājā\Zirņu iela\DSC0927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3568" y="4044772"/>
            <a:ext cx="3635858" cy="2726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6" descr="C:\Users\user\Desktop\LNB Klaipedas prezentacija\fotogr\DSC0876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3568" y="4044772"/>
            <a:ext cx="3635860" cy="2726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DCIM\100CANON\IMG_2825.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3568" y="4044772"/>
            <a:ext cx="3635858" cy="2726892"/>
          </a:xfrm>
          <a:prstGeom prst="rect">
            <a:avLst/>
          </a:prstGeom>
          <a:noFill/>
          <a:extLst>
            <a:ext uri="{909E8E84-426E-40DD-AFC4-6F175D3DCCD1}">
              <a14:hiddenFill xmlns:a14="http://schemas.microsoft.com/office/drawing/2010/main">
                <a:solidFill>
                  <a:srgbClr val="FFFFFF"/>
                </a:solidFill>
              </a14:hiddenFill>
            </a:ext>
          </a:extLst>
        </p:spPr>
      </p:pic>
      <p:sp>
        <p:nvSpPr>
          <p:cNvPr id="5" name="Taisnstūris 4"/>
          <p:cNvSpPr/>
          <p:nvPr/>
        </p:nvSpPr>
        <p:spPr>
          <a:xfrm>
            <a:off x="264785" y="2420888"/>
            <a:ext cx="8773928" cy="1631216"/>
          </a:xfrm>
          <a:prstGeom prst="rect">
            <a:avLst/>
          </a:prstGeom>
        </p:spPr>
        <p:txBody>
          <a:bodyPr wrap="square">
            <a:spAutoFit/>
          </a:bodyPr>
          <a:lstStyle/>
          <a:p>
            <a:pPr marL="342900" lvl="0" indent="-342900" algn="just">
              <a:buFont typeface="Arial" pitchFamily="34" charset="0"/>
              <a:buChar char="•"/>
            </a:pPr>
            <a:r>
              <a:rPr lang="lv-LV" sz="2000" dirty="0">
                <a:solidFill>
                  <a:srgbClr val="FFFFFF"/>
                </a:solidFill>
              </a:rPr>
              <a:t>Brīdinošā josla brīdina un informē cilvēkus ar redzes traucējumiem par kāpnēm, citām līmeņa maiņām, gājēju pārejas sākumu un beigām, par sabiedrisko transportlīdzekļu apstāšanās vietām, iekāpšanai un izkāpšanai pieturvietās</a:t>
            </a:r>
          </a:p>
          <a:p>
            <a:pPr marL="342900" lvl="0" indent="-342900" algn="just">
              <a:buFont typeface="Arial" pitchFamily="34" charset="0"/>
              <a:buChar char="•"/>
            </a:pPr>
            <a:r>
              <a:rPr lang="lv-LV" sz="2000" dirty="0" smtClean="0">
                <a:solidFill>
                  <a:srgbClr val="FFFFFF"/>
                </a:solidFill>
              </a:rPr>
              <a:t>Brīdinošā </a:t>
            </a:r>
            <a:r>
              <a:rPr lang="lv-LV" sz="2000" dirty="0">
                <a:solidFill>
                  <a:srgbClr val="FFFFFF"/>
                </a:solidFill>
              </a:rPr>
              <a:t>josla ir dzeltenā krāsā</a:t>
            </a:r>
          </a:p>
        </p:txBody>
      </p:sp>
    </p:spTree>
    <p:extLst>
      <p:ext uri="{BB962C8B-B14F-4D97-AF65-F5344CB8AC3E}">
        <p14:creationId xmlns:p14="http://schemas.microsoft.com/office/powerpoint/2010/main" val="4048234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1" y="836712"/>
            <a:ext cx="9121902" cy="954107"/>
          </a:xfrm>
          <a:prstGeom prst="rect">
            <a:avLst/>
          </a:prstGeom>
        </p:spPr>
        <p:txBody>
          <a:bodyPr wrap="square">
            <a:spAutoFit/>
          </a:bodyPr>
          <a:lstStyle/>
          <a:p>
            <a:pPr algn="ctr">
              <a:buFontTx/>
              <a:buNone/>
            </a:pPr>
            <a:r>
              <a:rPr lang="lv-LV" sz="2800" b="1" dirty="0"/>
              <a:t>PĀRVIETOŠANĀS  VADLĪNIJU  SISTĒMA</a:t>
            </a:r>
          </a:p>
          <a:p>
            <a:pPr algn="ctr">
              <a:buFontTx/>
              <a:buNone/>
            </a:pPr>
            <a:r>
              <a:rPr lang="lv-LV" sz="2800" b="1" dirty="0"/>
              <a:t>CILVĒKIEM  AR  REDZES  TRAUCĒJUMIEM </a:t>
            </a:r>
          </a:p>
        </p:txBody>
      </p:sp>
      <p:pic>
        <p:nvPicPr>
          <p:cNvPr id="7" name="Picture 2" descr="D:\Documents\Vides pieejamiba\Standarti vides pieejamībā - Darba\Bildes\drošības saliņa ar ielu.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9641" y="2276872"/>
            <a:ext cx="7882621" cy="4078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578574"/>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Andis\Documents\Vides pieejamiba\Vides pieejamiba - BILDES\Vide Latvijā\Dobeles centrs\DSC0952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3648" y="1647466"/>
            <a:ext cx="6599849" cy="4949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Andis\Documents\Vides pieejamiba\Vides pieejamiba - BILDES\Vide Latvijā\Dobeles centrs\DSC0953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5621" y="1647466"/>
            <a:ext cx="6599849" cy="49498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D:\Andis\Documents\Vides pieejamiba\Vides pieejamiba - BILDES\Vide Latvijā\Dobeles centrs\DSC0953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03647" y="1647465"/>
            <a:ext cx="6599849" cy="49498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txBox="1">
            <a:spLocks noChangeArrowheads="1"/>
          </p:cNvSpPr>
          <p:nvPr/>
        </p:nvSpPr>
        <p:spPr>
          <a:xfrm>
            <a:off x="0" y="0"/>
            <a:ext cx="9144000" cy="836712"/>
          </a:xfrm>
          <a:prstGeom prst="rect">
            <a:avLst/>
          </a:prstGeom>
        </p:spPr>
        <p:txBody>
          <a:bodyPr vert="horz" anchor="ctr">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buFontTx/>
              <a:buNone/>
            </a:pPr>
            <a:r>
              <a:rPr lang="lv-LV" b="1" i="1" smtClean="0">
                <a:solidFill>
                  <a:srgbClr val="FFFF00"/>
                </a:solidFill>
              </a:rPr>
              <a:t>ĀRĒJĀ  VIDE</a:t>
            </a:r>
            <a:endParaRPr lang="lv-LV" b="1" i="1" dirty="0" smtClean="0">
              <a:solidFill>
                <a:srgbClr val="FFFF00"/>
              </a:solidFill>
            </a:endParaRPr>
          </a:p>
        </p:txBody>
      </p:sp>
      <p:sp>
        <p:nvSpPr>
          <p:cNvPr id="12" name="Rectangle 3"/>
          <p:cNvSpPr/>
          <p:nvPr/>
        </p:nvSpPr>
        <p:spPr>
          <a:xfrm>
            <a:off x="1" y="836712"/>
            <a:ext cx="9121902" cy="523220"/>
          </a:xfrm>
          <a:prstGeom prst="rect">
            <a:avLst/>
          </a:prstGeom>
        </p:spPr>
        <p:txBody>
          <a:bodyPr wrap="square">
            <a:spAutoFit/>
          </a:bodyPr>
          <a:lstStyle/>
          <a:p>
            <a:pPr algn="ctr">
              <a:buFontTx/>
              <a:buNone/>
            </a:pPr>
            <a:r>
              <a:rPr lang="lv-LV" sz="2800" b="1" dirty="0" smtClean="0"/>
              <a:t>LAUKUMI  UN  SKVĒRI</a:t>
            </a:r>
            <a:endParaRPr lang="lv-LV" sz="2800" b="1" dirty="0"/>
          </a:p>
        </p:txBody>
      </p:sp>
      <p:pic>
        <p:nvPicPr>
          <p:cNvPr id="14" name="Picture 2" descr="D:\Andis\Documents\Vides pieejamiba\Vides pieejamiba - BILDES\Vide Dānijā\DSC_059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03647" y="1647465"/>
            <a:ext cx="6621823" cy="49498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Andis\Documents\Vides pieejamiba\Vides pieejamiba - BILDES\Vide Dānijā\DSC_0106.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403649" y="1647465"/>
            <a:ext cx="6599848" cy="49498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D:\Andis\Documents\Vides pieejamiba\Vides pieejamiba - BILDES\Vide Dānijā\DSC_0434.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03649" y="1647465"/>
            <a:ext cx="6621821" cy="49498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Andis\Documents\VIDES PIEEJAMĪBA\Vides pieejamiba - BILDES\Vide Latvijā\Kuldīga 2013 Arhitektu dienas\IMG_2871.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403648" y="1647466"/>
            <a:ext cx="6621821" cy="4949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1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smtClean="0"/>
              <a:t>   GĀJĒJU  PĀREJAS</a:t>
            </a:r>
            <a:endParaRPr lang="lv-LV" sz="2800" b="1" dirty="0"/>
          </a:p>
        </p:txBody>
      </p:sp>
      <p:sp>
        <p:nvSpPr>
          <p:cNvPr id="2" name="Rectangle 1"/>
          <p:cNvSpPr/>
          <p:nvPr/>
        </p:nvSpPr>
        <p:spPr>
          <a:xfrm>
            <a:off x="252000" y="1484784"/>
            <a:ext cx="8640000" cy="707886"/>
          </a:xfrm>
          <a:prstGeom prst="rect">
            <a:avLst/>
          </a:prstGeom>
        </p:spPr>
        <p:txBody>
          <a:bodyPr wrap="square">
            <a:spAutoFit/>
          </a:bodyPr>
          <a:lstStyle/>
          <a:p>
            <a:pPr algn="just"/>
            <a:r>
              <a:rPr lang="lv-LV" sz="2000" dirty="0"/>
              <a:t>Ietves (uzbrauktuves) savienojums ar brauktuvi visā gājēju pārejas platumā tiek veidots brauktuves līmenī (nulles līmenī</a:t>
            </a:r>
            <a:r>
              <a:rPr lang="lv-LV" sz="2000" dirty="0" smtClean="0"/>
              <a:t>)</a:t>
            </a:r>
            <a:endParaRPr lang="lv-LV" sz="2000" dirty="0"/>
          </a:p>
        </p:txBody>
      </p:sp>
      <p:pic>
        <p:nvPicPr>
          <p:cNvPr id="1026" name="Picture 2" descr="D:\Documents\Vides pieejamiba\Standarti vides pieejamībā - Darba\Bildes\zimeejums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7808" y="2243858"/>
            <a:ext cx="8028384" cy="13291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8" descr="D:\Documents\Vides pieejamiba\LM konsultēšanas AKTI\09 Septembris 2011\Ventspils – Staldzenes un Bangu ielu krustojums\FOTO Ventspils – Staldzenes un Bangu ielu krustojums\Ventspils – Bangu ielas sākums - ietves savienojums ar braucamo daļ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808" y="3789040"/>
            <a:ext cx="3816433" cy="2861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D:\Andis\Documents\VIDES PIEEJAMĪBA\Vides pieejamiba - BILDES\Vide Liepājā\Zirņu iela\labot\Parka iela Pie DEPO. NAV komentāru.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71317" y="3789040"/>
            <a:ext cx="3814875" cy="28611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Andis\Documents\VIDES PIEEJAMĪBA\Vides pieejamiba - BILDES\Vide Latvijā\Kuldīga 2013 Arhitektu dienas\DSC_042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76266" y="3789040"/>
            <a:ext cx="3814875" cy="2861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9996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1500" fill="hold"/>
                                        <p:tgtEl>
                                          <p:spTgt spid="4098"/>
                                        </p:tgtEl>
                                        <p:attrNameLst>
                                          <p:attrName>ppt_x</p:attrName>
                                        </p:attrNameLst>
                                      </p:cBhvr>
                                      <p:tavLst>
                                        <p:tav tm="0">
                                          <p:val>
                                            <p:strVal val="#ppt_x"/>
                                          </p:val>
                                        </p:tav>
                                        <p:tav tm="100000">
                                          <p:val>
                                            <p:strVal val="#ppt_x"/>
                                          </p:val>
                                        </p:tav>
                                      </p:tavLst>
                                    </p:anim>
                                    <p:anim calcmode="lin" valueType="num">
                                      <p:cBhvr additive="base">
                                        <p:cTn id="8" dur="1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500" fill="hold"/>
                                        <p:tgtEl>
                                          <p:spTgt spid="10"/>
                                        </p:tgtEl>
                                        <p:attrNameLst>
                                          <p:attrName>ppt_w</p:attrName>
                                        </p:attrNameLst>
                                      </p:cBhvr>
                                      <p:tavLst>
                                        <p:tav tm="0">
                                          <p:val>
                                            <p:fltVal val="0"/>
                                          </p:val>
                                        </p:tav>
                                        <p:tav tm="100000">
                                          <p:val>
                                            <p:strVal val="#ppt_w"/>
                                          </p:val>
                                        </p:tav>
                                      </p:tavLst>
                                    </p:anim>
                                    <p:anim calcmode="lin" valueType="num">
                                      <p:cBhvr>
                                        <p:cTn id="14" dur="1500" fill="hold"/>
                                        <p:tgtEl>
                                          <p:spTgt spid="10"/>
                                        </p:tgtEl>
                                        <p:attrNameLst>
                                          <p:attrName>ppt_h</p:attrName>
                                        </p:attrNameLst>
                                      </p:cBhvr>
                                      <p:tavLst>
                                        <p:tav tm="0">
                                          <p:val>
                                            <p:fltVal val="0"/>
                                          </p:val>
                                        </p:tav>
                                        <p:tav tm="100000">
                                          <p:val>
                                            <p:strVal val="#ppt_h"/>
                                          </p:val>
                                        </p:tav>
                                      </p:tavLst>
                                    </p:anim>
                                    <p:animEffect transition="in" filter="fade">
                                      <p:cBhvr>
                                        <p:cTn id="15"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480" y="431368"/>
            <a:ext cx="8640000" cy="6093976"/>
          </a:xfrm>
          <a:prstGeom prst="rect">
            <a:avLst/>
          </a:prstGeom>
        </p:spPr>
        <p:txBody>
          <a:bodyPr wrap="square">
            <a:spAutoFit/>
          </a:bodyPr>
          <a:lstStyle/>
          <a:p>
            <a:pPr algn="ctr"/>
            <a:r>
              <a:rPr lang="lv-LV" sz="2800" b="1" dirty="0" smtClean="0">
                <a:solidFill>
                  <a:srgbClr val="FFFF00"/>
                </a:solidFill>
              </a:rPr>
              <a:t>D E F I N Ī C I J A</a:t>
            </a:r>
          </a:p>
          <a:p>
            <a:pPr algn="ctr"/>
            <a:endParaRPr lang="lv-LV" sz="1600" b="1" dirty="0" smtClean="0">
              <a:solidFill>
                <a:srgbClr val="FFFF00"/>
              </a:solidFill>
            </a:endParaRPr>
          </a:p>
          <a:p>
            <a:pPr algn="r"/>
            <a:r>
              <a:rPr lang="lv-LV" sz="2800" b="1" dirty="0" smtClean="0">
                <a:solidFill>
                  <a:srgbClr val="FFFF00"/>
                </a:solidFill>
              </a:rPr>
              <a:t>Universālais </a:t>
            </a:r>
            <a:r>
              <a:rPr lang="lv-LV" sz="2800" b="1" dirty="0">
                <a:solidFill>
                  <a:srgbClr val="FFFF00"/>
                </a:solidFill>
              </a:rPr>
              <a:t>dizains </a:t>
            </a:r>
            <a:r>
              <a:rPr lang="lv-LV" sz="2400" dirty="0"/>
              <a:t>– tāds produktu, vides, programmu un pakalpojumu dizains, </a:t>
            </a:r>
            <a:r>
              <a:rPr lang="lv-LV" sz="2400" dirty="0" smtClean="0"/>
              <a:t>kuru, </a:t>
            </a:r>
            <a:r>
              <a:rPr lang="lv-LV" sz="2400" dirty="0"/>
              <a:t>cik vien iespējams, visi cilvēki var izmantot bez pielāgošanas vai īpašā dizaina nepieciešamības. </a:t>
            </a:r>
          </a:p>
          <a:p>
            <a:pPr algn="r"/>
            <a:r>
              <a:rPr lang="lv-LV" sz="2400" dirty="0" smtClean="0">
                <a:solidFill>
                  <a:srgbClr val="FFFF00"/>
                </a:solidFill>
              </a:rPr>
              <a:t>Universālais dizains </a:t>
            </a:r>
            <a:r>
              <a:rPr lang="lv-LV" sz="2400" dirty="0"/>
              <a:t>ietver arī noteiktām personu ar invaliditāti grupām paredzētās atbalsta ierīces, ja tās ir nepieciešamas. </a:t>
            </a:r>
          </a:p>
          <a:p>
            <a:pPr algn="r"/>
            <a:endParaRPr lang="lv-LV" sz="2400" dirty="0" smtClean="0"/>
          </a:p>
          <a:p>
            <a:pPr algn="r"/>
            <a:r>
              <a:rPr lang="lv-LV" sz="2000" i="1" dirty="0" smtClean="0"/>
              <a:t>ANO Konvencija </a:t>
            </a:r>
            <a:r>
              <a:rPr lang="lv-LV" sz="2000" i="1" dirty="0"/>
              <a:t>par </a:t>
            </a:r>
            <a:r>
              <a:rPr lang="lv-LV" sz="2000" i="1" dirty="0" smtClean="0"/>
              <a:t>personu </a:t>
            </a:r>
            <a:r>
              <a:rPr lang="lv-LV" sz="2000" i="1" dirty="0"/>
              <a:t>ar invaliditāti </a:t>
            </a:r>
            <a:r>
              <a:rPr lang="lv-LV" sz="2000" i="1" dirty="0" smtClean="0"/>
              <a:t>tiesībām </a:t>
            </a:r>
          </a:p>
          <a:p>
            <a:pPr algn="r"/>
            <a:r>
              <a:rPr lang="lv-LV" sz="2000" i="1" dirty="0" smtClean="0"/>
              <a:t>2.Pants</a:t>
            </a:r>
          </a:p>
          <a:p>
            <a:pPr algn="r"/>
            <a:r>
              <a:rPr lang="lv-LV" sz="1600" i="1" dirty="0" smtClean="0">
                <a:solidFill>
                  <a:srgbClr val="92D050"/>
                </a:solidFill>
              </a:rPr>
              <a:t>Latvijas Republikā stājās spēkā no 2010.g. 31.marta</a:t>
            </a:r>
            <a:endParaRPr lang="lv-LV" sz="1600" i="1" dirty="0">
              <a:solidFill>
                <a:srgbClr val="92D050"/>
              </a:solidFill>
            </a:endParaRPr>
          </a:p>
          <a:p>
            <a:pPr algn="r"/>
            <a:endParaRPr lang="lv-LV" sz="1600" dirty="0" smtClean="0"/>
          </a:p>
          <a:p>
            <a:pPr algn="r"/>
            <a:endParaRPr lang="lv-LV" sz="2000" dirty="0"/>
          </a:p>
          <a:p>
            <a:r>
              <a:rPr lang="lv-LV" sz="2800" b="1" dirty="0" smtClean="0">
                <a:solidFill>
                  <a:srgbClr val="FFFF00"/>
                </a:solidFill>
              </a:rPr>
              <a:t>Universālais dizains </a:t>
            </a:r>
            <a:r>
              <a:rPr lang="lv-LV" sz="2800" b="1" dirty="0"/>
              <a:t>– pieejama vide, produkti, pakalpojumi un informācija visiem cilvēkiem</a:t>
            </a:r>
            <a:r>
              <a:rPr lang="lv-LV" sz="2800" b="1" dirty="0" smtClean="0"/>
              <a:t>. </a:t>
            </a:r>
          </a:p>
          <a:p>
            <a:endParaRPr lang="lv-LV" sz="2400" b="1" dirty="0" smtClean="0"/>
          </a:p>
          <a:p>
            <a:r>
              <a:rPr lang="lv-LV" sz="2000" i="1" dirty="0" smtClean="0"/>
              <a:t>Liepājas Neredzīgo biedrība</a:t>
            </a:r>
          </a:p>
        </p:txBody>
      </p:sp>
    </p:spTree>
    <p:extLst>
      <p:ext uri="{BB962C8B-B14F-4D97-AF65-F5344CB8AC3E}">
        <p14:creationId xmlns:p14="http://schemas.microsoft.com/office/powerpoint/2010/main" val="2065487510"/>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smtClean="0"/>
              <a:t>   GĀJĒJU  PĀREJAS</a:t>
            </a:r>
            <a:endParaRPr lang="lv-LV" sz="2800" b="1" dirty="0"/>
          </a:p>
        </p:txBody>
      </p:sp>
      <p:sp>
        <p:nvSpPr>
          <p:cNvPr id="2" name="Rectangle 1"/>
          <p:cNvSpPr/>
          <p:nvPr/>
        </p:nvSpPr>
        <p:spPr>
          <a:xfrm>
            <a:off x="252480" y="1725776"/>
            <a:ext cx="8640000" cy="1631216"/>
          </a:xfrm>
          <a:prstGeom prst="rect">
            <a:avLst/>
          </a:prstGeom>
        </p:spPr>
        <p:txBody>
          <a:bodyPr wrap="square">
            <a:spAutoFit/>
          </a:bodyPr>
          <a:lstStyle/>
          <a:p>
            <a:pPr marL="342900" indent="-342900" algn="just">
              <a:buFont typeface="Arial" pitchFamily="34" charset="0"/>
              <a:buChar char="•"/>
            </a:pPr>
            <a:r>
              <a:rPr lang="lv-LV" sz="2000" dirty="0" smtClean="0"/>
              <a:t>Iegrieztās </a:t>
            </a:r>
            <a:r>
              <a:rPr lang="lv-LV" sz="2000" dirty="0"/>
              <a:t>uzbrauktuves gājēju pārejās ir bīstamas visiem gājējiem, īpaši cilvēkiem ar redzes </a:t>
            </a:r>
            <a:r>
              <a:rPr lang="lv-LV" sz="2000" dirty="0" smtClean="0"/>
              <a:t>traucējumiem</a:t>
            </a:r>
          </a:p>
          <a:p>
            <a:pPr marL="342900" indent="-342900" algn="just">
              <a:buFont typeface="Arial" pitchFamily="34" charset="0"/>
              <a:buChar char="•"/>
            </a:pPr>
            <a:r>
              <a:rPr lang="lv-LV" sz="2000" dirty="0" smtClean="0"/>
              <a:t>Gājēju </a:t>
            </a:r>
            <a:r>
              <a:rPr lang="lv-LV" sz="2000" dirty="0"/>
              <a:t>pāreju </a:t>
            </a:r>
            <a:r>
              <a:rPr lang="lv-LV" sz="2000" dirty="0" smtClean="0"/>
              <a:t>uzbrauktuves, </a:t>
            </a:r>
            <a:r>
              <a:rPr lang="lv-LV" sz="2000" dirty="0"/>
              <a:t>kuras tiek veidotas visas gājēju pārejas platumā 1:20 (5%) sānu malas nedrīkst būt ar asiem stūriem, </a:t>
            </a:r>
            <a:r>
              <a:rPr lang="lv-LV" sz="2000" dirty="0" smtClean="0"/>
              <a:t>tās arī </a:t>
            </a:r>
            <a:r>
              <a:rPr lang="lv-LV" sz="2000" dirty="0"/>
              <a:t>jāveido lēzenas 1:20 (5</a:t>
            </a:r>
            <a:r>
              <a:rPr lang="lv-LV" sz="2000" dirty="0" smtClean="0"/>
              <a:t>%)</a:t>
            </a:r>
          </a:p>
        </p:txBody>
      </p:sp>
      <p:pic>
        <p:nvPicPr>
          <p:cNvPr id="1026" name="Picture 2" descr="D:\Desktop\Jauna mape\rati - litus ren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6016" y="3687815"/>
            <a:ext cx="4192280" cy="28025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475" y="3687815"/>
            <a:ext cx="4464496" cy="280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D:\Andis\Documents\VIDES PIEEJAMĪBA\Vides pieejamiba - BILDES\Vide Latvijā\Gājēju pārejas bruģī - Aigars Bolis\Picture 255 gājēju pārej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0476" y="3687814"/>
            <a:ext cx="4464496" cy="28255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Andis\Documents\VIDES PIEEJAMĪBA\Vides pieejamiba - BILDES\Vide Latvijā\Gājēju pārejas bruģī - Aigars Bolis\Picture 254 gājēju pārej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0476" y="3681471"/>
            <a:ext cx="4464497" cy="282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9323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1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smtClean="0"/>
              <a:t>   LUKSOFORI</a:t>
            </a:r>
            <a:endParaRPr lang="lv-LV" sz="2800" b="1" dirty="0"/>
          </a:p>
        </p:txBody>
      </p:sp>
      <p:pic>
        <p:nvPicPr>
          <p:cNvPr id="1026" name="Picture 2" descr="Traffic Light Camera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94581" y="1772816"/>
            <a:ext cx="3332741" cy="46635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p:nvPr/>
        </p:nvSpPr>
        <p:spPr>
          <a:xfrm>
            <a:off x="240952" y="1929021"/>
            <a:ext cx="8640000" cy="4524315"/>
          </a:xfrm>
          <a:prstGeom prst="rect">
            <a:avLst/>
          </a:prstGeom>
        </p:spPr>
        <p:txBody>
          <a:bodyPr wrap="square">
            <a:spAutoFit/>
          </a:bodyPr>
          <a:lstStyle/>
          <a:p>
            <a:pPr marL="342900" indent="-342900" algn="just">
              <a:buFont typeface="Arial" pitchFamily="34" charset="0"/>
              <a:buChar char="•"/>
            </a:pPr>
            <a:r>
              <a:rPr lang="lv-LV" sz="2400" dirty="0"/>
              <a:t>Ielu krustojumos uzstādītie luksofori ir aprīkoti ar skaņas signālu, signāla izsaukuma pogu un </a:t>
            </a:r>
            <a:r>
              <a:rPr lang="lv-LV" sz="2400" dirty="0" err="1"/>
              <a:t>taktilajām</a:t>
            </a:r>
            <a:r>
              <a:rPr lang="lv-LV" sz="2400" dirty="0"/>
              <a:t> </a:t>
            </a:r>
            <a:r>
              <a:rPr lang="lv-LV" sz="2400" dirty="0" smtClean="0"/>
              <a:t>norādēm</a:t>
            </a:r>
          </a:p>
          <a:p>
            <a:pPr algn="just"/>
            <a:endParaRPr lang="lv-LV" sz="2400" dirty="0"/>
          </a:p>
          <a:p>
            <a:pPr marL="342900" indent="-342900" algn="just">
              <a:buFont typeface="Arial" pitchFamily="34" charset="0"/>
              <a:buChar char="•"/>
            </a:pPr>
            <a:r>
              <a:rPr lang="lv-LV" sz="2400" dirty="0" smtClean="0"/>
              <a:t>Luksofora </a:t>
            </a:r>
            <a:r>
              <a:rPr lang="lv-LV" sz="2400" dirty="0"/>
              <a:t>signāla izsaukuma pogas, skaņas un </a:t>
            </a:r>
            <a:r>
              <a:rPr lang="lv-LV" sz="2400" dirty="0" err="1"/>
              <a:t>taktilo</a:t>
            </a:r>
            <a:r>
              <a:rPr lang="lv-LV" sz="2400" dirty="0"/>
              <a:t> norāžu kastītes tiek piestiprinātas pie luksofora staba, kuras augšējai malai jāatrodas 1,20 </a:t>
            </a:r>
            <a:r>
              <a:rPr lang="lv-LV" sz="2400" dirty="0" smtClean="0"/>
              <a:t>m </a:t>
            </a:r>
            <a:r>
              <a:rPr lang="lv-LV" sz="2400" dirty="0"/>
              <a:t>no ietves </a:t>
            </a:r>
            <a:r>
              <a:rPr lang="lv-LV" sz="2400" dirty="0" smtClean="0"/>
              <a:t>līmeņa. </a:t>
            </a:r>
            <a:r>
              <a:rPr lang="lv-LV" sz="2400" dirty="0"/>
              <a:t>T</a:t>
            </a:r>
            <a:r>
              <a:rPr lang="lv-LV" sz="2400" dirty="0" smtClean="0"/>
              <a:t>as </a:t>
            </a:r>
            <a:r>
              <a:rPr lang="lv-LV" sz="2400" dirty="0"/>
              <a:t>nepieciešams, lai cilvēks, </a:t>
            </a:r>
            <a:r>
              <a:rPr lang="lv-LV" sz="2400" dirty="0" smtClean="0"/>
              <a:t>kurš </a:t>
            </a:r>
            <a:r>
              <a:rPr lang="lv-LV" sz="2400" dirty="0"/>
              <a:t>pārvietojas riteņkrēslā, to varētu viegli </a:t>
            </a:r>
            <a:r>
              <a:rPr lang="lv-LV" sz="2400" dirty="0" smtClean="0"/>
              <a:t>aizsniegt</a:t>
            </a:r>
          </a:p>
          <a:p>
            <a:pPr algn="just"/>
            <a:r>
              <a:rPr lang="lv-LV" sz="2400" i="1" dirty="0" smtClean="0"/>
              <a:t> </a:t>
            </a:r>
            <a:endParaRPr lang="lv-LV" sz="2400" dirty="0" smtClean="0"/>
          </a:p>
          <a:p>
            <a:pPr marL="342900" indent="-342900" algn="just">
              <a:buFont typeface="Arial" pitchFamily="34" charset="0"/>
              <a:buChar char="•"/>
            </a:pPr>
            <a:r>
              <a:rPr lang="lv-LV" sz="2400" dirty="0" smtClean="0"/>
              <a:t>Ielu </a:t>
            </a:r>
            <a:r>
              <a:rPr lang="lv-LV" sz="2400" dirty="0"/>
              <a:t>krustojumos, luksoforiem ar skaņas signālu, ielas šķērsošanas laikā, signāli ir sadzirdami ielas abās pusēs, lai cilvēks ar redzes traucējumiem varētu virzīties pāri ielai no skaņas uz skaņu abos </a:t>
            </a:r>
            <a:r>
              <a:rPr lang="lv-LV" sz="2400" dirty="0" smtClean="0"/>
              <a:t>virzienos</a:t>
            </a:r>
            <a:endParaRPr lang="lv-LV" sz="2400" dirty="0"/>
          </a:p>
        </p:txBody>
      </p:sp>
    </p:spTree>
    <p:extLst>
      <p:ext uri="{BB962C8B-B14F-4D97-AF65-F5344CB8AC3E}">
        <p14:creationId xmlns:p14="http://schemas.microsoft.com/office/powerpoint/2010/main" val="789536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1500"/>
                                  </p:stCondLst>
                                  <p:childTnLst>
                                    <p:set>
                                      <p:cBhvr rctx="PPT">
                                        <p:cTn id="6" dur="indefinite"/>
                                        <p:tgtEl>
                                          <p:spTgt spid="1026"/>
                                        </p:tgtEl>
                                        <p:attrNameLst>
                                          <p:attrName>style.opacity</p:attrName>
                                        </p:attrNameLst>
                                      </p:cBhvr>
                                      <p:to>
                                        <p:strVal val="0.25"/>
                                      </p:to>
                                    </p:set>
                                    <p:animEffect filter="image" prLst="opacity: 0.25">
                                      <p:cBhvr rctx="IE">
                                        <p:cTn id="7" dur="indefinite"/>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rkanais signals.wav">
            <a:hlinkClick r:id="" action="ppaction://media"/>
          </p:cNvPr>
          <p:cNvPicPr>
            <a:picLocks noChangeAspect="1"/>
          </p:cNvPicPr>
          <p:nvPr>
            <a:audioFile r:link="rId1"/>
            <p:extLst>
              <p:ext uri="{DAA4B4D4-6D71-4841-9C94-3DE7FCFB9230}">
                <p14:media xmlns:p14="http://schemas.microsoft.com/office/powerpoint/2010/main" r:embed="rId2">
                  <p14:trim st="4300" end="9697.2748"/>
                  <p14:bmkLst>
                    <p14:bmk name="Bookmark 1" time="3736.2668"/>
                    <p14:bmk name="Bookmark 2" time="3985.2934"/>
                  </p14:bmkLst>
                </p14:media>
              </p:ext>
            </p:extLst>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991028" y="5486472"/>
            <a:ext cx="686559" cy="578557"/>
          </a:xfrm>
          <a:prstGeom prst="rect">
            <a:avLst/>
          </a:prstGeom>
          <a:noFill/>
          <a:ln>
            <a:noFill/>
          </a:ln>
          <a:effectLst>
            <a:softEdge rad="317500"/>
          </a:effectLst>
        </p:spPr>
      </p:pic>
      <p:pic>
        <p:nvPicPr>
          <p:cNvPr id="2050"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909306" y="3068960"/>
            <a:ext cx="850005" cy="2268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1" name="Picture 3"/>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483768" y="3113629"/>
            <a:ext cx="837128" cy="2268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256153" y="3113629"/>
            <a:ext cx="837126" cy="2313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Dzeltenais sinals.wav">
            <a:hlinkClick r:id="" action="ppaction://media"/>
          </p:cNvPr>
          <p:cNvPicPr>
            <a:picLocks noChangeAspect="1"/>
          </p:cNvPicPr>
          <p:nvPr>
            <a:audioFile r:link="rId1"/>
            <p:extLst>
              <p:ext uri="{DAA4B4D4-6D71-4841-9C94-3DE7FCFB9230}">
                <p14:media xmlns:p14="http://schemas.microsoft.com/office/powerpoint/2010/main" r:embed="rId3">
                  <p14:trim end="0.6847"/>
                </p14:media>
              </p:ext>
            </p:extLst>
          </p:nvPr>
        </p:nvPicPr>
        <p:blipFill>
          <a:blip r:embed="rId11"/>
          <a:stretch>
            <a:fillRect/>
          </a:stretch>
        </p:blipFill>
        <p:spPr>
          <a:xfrm>
            <a:off x="2597532" y="5454992"/>
            <a:ext cx="609600" cy="609600"/>
          </a:xfrm>
          <a:prstGeom prst="rect">
            <a:avLst/>
          </a:prstGeom>
          <a:effectLst>
            <a:softEdge rad="317500"/>
          </a:effectLst>
        </p:spPr>
      </p:pic>
      <p:pic>
        <p:nvPicPr>
          <p:cNvPr id="4" name="Zalais signals.wav">
            <a:hlinkClick r:id="" action="ppaction://media"/>
          </p:cNvPr>
          <p:cNvPicPr>
            <a:picLocks noChangeAspect="1"/>
          </p:cNvPicPr>
          <p:nvPr>
            <a:audioFile r:link="rId1"/>
            <p:extLst>
              <p:ext uri="{DAA4B4D4-6D71-4841-9C94-3DE7FCFB9230}">
                <p14:media xmlns:p14="http://schemas.microsoft.com/office/powerpoint/2010/main" r:embed="rId4">
                  <p14:trim st="5977.682" end="8197.6577"/>
                </p14:media>
              </p:ext>
            </p:extLst>
          </p:nvPr>
        </p:nvPicPr>
        <p:blipFill>
          <a:blip r:embed="rId11"/>
          <a:stretch>
            <a:fillRect/>
          </a:stretch>
        </p:blipFill>
        <p:spPr>
          <a:xfrm>
            <a:off x="4369916" y="5454992"/>
            <a:ext cx="609600" cy="609600"/>
          </a:xfrm>
          <a:prstGeom prst="rect">
            <a:avLst/>
          </a:prstGeom>
          <a:effectLst>
            <a:softEdge rad="317500"/>
          </a:effectLst>
        </p:spPr>
      </p:pic>
      <p:sp>
        <p:nvSpPr>
          <p:cNvPr id="11" name="Rectangle 3"/>
          <p:cNvSpPr txBox="1">
            <a:spLocks noChangeArrowheads="1"/>
          </p:cNvSpPr>
          <p:nvPr/>
        </p:nvSpPr>
        <p:spPr>
          <a:xfrm>
            <a:off x="0" y="0"/>
            <a:ext cx="9144000" cy="836712"/>
          </a:xfrm>
          <a:prstGeom prst="rect">
            <a:avLst/>
          </a:prstGeom>
        </p:spPr>
        <p:txBody>
          <a:bodyPr vert="horz" anchor="ctr">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buFontTx/>
              <a:buNone/>
            </a:pPr>
            <a:r>
              <a:rPr lang="lv-LV" b="1" i="1" dirty="0" smtClean="0">
                <a:solidFill>
                  <a:srgbClr val="FFFF00"/>
                </a:solidFill>
              </a:rPr>
              <a:t>ĀRĒJĀ  VIDE</a:t>
            </a:r>
          </a:p>
        </p:txBody>
      </p:sp>
      <p:sp>
        <p:nvSpPr>
          <p:cNvPr id="12" name="Rectangle 11"/>
          <p:cNvSpPr/>
          <p:nvPr/>
        </p:nvSpPr>
        <p:spPr>
          <a:xfrm>
            <a:off x="1" y="836712"/>
            <a:ext cx="9121902" cy="523220"/>
          </a:xfrm>
          <a:prstGeom prst="rect">
            <a:avLst/>
          </a:prstGeom>
        </p:spPr>
        <p:txBody>
          <a:bodyPr wrap="square">
            <a:spAutoFit/>
          </a:bodyPr>
          <a:lstStyle/>
          <a:p>
            <a:pPr algn="ctr">
              <a:buFontTx/>
              <a:buNone/>
            </a:pPr>
            <a:r>
              <a:rPr lang="lv-LV" sz="2800" b="1" dirty="0" smtClean="0"/>
              <a:t>   LUKSOFORI</a:t>
            </a:r>
            <a:endParaRPr lang="lv-LV" sz="2800" b="1" dirty="0"/>
          </a:p>
        </p:txBody>
      </p:sp>
      <p:pic>
        <p:nvPicPr>
          <p:cNvPr id="10242" name="Picture 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897140" y="1882009"/>
            <a:ext cx="2663825" cy="355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57710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decel="3000" fill="hold" nodeType="clickEffect">
                                  <p:stCondLst>
                                    <p:cond delay="0"/>
                                  </p:stCondLst>
                                  <p:childTnLst>
                                    <p:animScale>
                                      <p:cBhvr>
                                        <p:cTn id="6" dur="2000" fill="hold"/>
                                        <p:tgtEl>
                                          <p:spTgt spid="2050"/>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792"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2051"/>
                                        </p:tgtEl>
                                      </p:cBhvr>
                                      <p:by x="150000" y="150000"/>
                                    </p:animScale>
                                  </p:childTnLst>
                                </p:cTn>
                              </p:par>
                            </p:childTnLst>
                          </p:cTn>
                        </p:par>
                        <p:par>
                          <p:cTn id="14" fill="hold">
                            <p:stCondLst>
                              <p:cond delay="2000"/>
                            </p:stCondLst>
                            <p:childTnLst>
                              <p:par>
                                <p:cTn id="15" presetID="1" presetClass="mediacall" presetSubtype="0" fill="hold" nodeType="afterEffect">
                                  <p:stCondLst>
                                    <p:cond delay="0"/>
                                  </p:stCondLst>
                                  <p:childTnLst>
                                    <p:cmd type="call" cmd="playFrom(0.0)">
                                      <p:cBhvr>
                                        <p:cTn id="16" dur="2444"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2052"/>
                                        </p:tgtEl>
                                      </p:cBhvr>
                                      <p:by x="150000" y="150000"/>
                                    </p:animScale>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2522" fill="hold"/>
                                        <p:tgtEl>
                                          <p:spTgt spid="4"/>
                                        </p:tgtEl>
                                      </p:cBhvr>
                                    </p:cmd>
                                  </p:childTnLst>
                                </p:cTn>
                              </p:par>
                            </p:childTnLst>
                          </p:cTn>
                        </p:par>
                        <p:par>
                          <p:cTn id="24" fill="hold">
                            <p:stCondLst>
                              <p:cond delay="4522"/>
                            </p:stCondLst>
                            <p:childTnLst>
                              <p:par>
                                <p:cTn id="25" presetID="31" presetClass="entr" presetSubtype="0" fill="hold" nodeType="afterEffect">
                                  <p:stCondLst>
                                    <p:cond delay="0"/>
                                  </p:stCondLst>
                                  <p:childTnLst>
                                    <p:set>
                                      <p:cBhvr>
                                        <p:cTn id="26" dur="1" fill="hold">
                                          <p:stCondLst>
                                            <p:cond delay="0"/>
                                          </p:stCondLst>
                                        </p:cTn>
                                        <p:tgtEl>
                                          <p:spTgt spid="10242"/>
                                        </p:tgtEl>
                                        <p:attrNameLst>
                                          <p:attrName>style.visibility</p:attrName>
                                        </p:attrNameLst>
                                      </p:cBhvr>
                                      <p:to>
                                        <p:strVal val="visible"/>
                                      </p:to>
                                    </p:set>
                                    <p:anim calcmode="lin" valueType="num">
                                      <p:cBhvr>
                                        <p:cTn id="27" dur="2500" fill="hold"/>
                                        <p:tgtEl>
                                          <p:spTgt spid="10242"/>
                                        </p:tgtEl>
                                        <p:attrNameLst>
                                          <p:attrName>ppt_w</p:attrName>
                                        </p:attrNameLst>
                                      </p:cBhvr>
                                      <p:tavLst>
                                        <p:tav tm="0">
                                          <p:val>
                                            <p:fltVal val="0"/>
                                          </p:val>
                                        </p:tav>
                                        <p:tav tm="100000">
                                          <p:val>
                                            <p:strVal val="#ppt_w"/>
                                          </p:val>
                                        </p:tav>
                                      </p:tavLst>
                                    </p:anim>
                                    <p:anim calcmode="lin" valueType="num">
                                      <p:cBhvr>
                                        <p:cTn id="28" dur="2500" fill="hold"/>
                                        <p:tgtEl>
                                          <p:spTgt spid="10242"/>
                                        </p:tgtEl>
                                        <p:attrNameLst>
                                          <p:attrName>ppt_h</p:attrName>
                                        </p:attrNameLst>
                                      </p:cBhvr>
                                      <p:tavLst>
                                        <p:tav tm="0">
                                          <p:val>
                                            <p:fltVal val="0"/>
                                          </p:val>
                                        </p:tav>
                                        <p:tav tm="100000">
                                          <p:val>
                                            <p:strVal val="#ppt_h"/>
                                          </p:val>
                                        </p:tav>
                                      </p:tavLst>
                                    </p:anim>
                                    <p:anim calcmode="lin" valueType="num">
                                      <p:cBhvr>
                                        <p:cTn id="29" dur="2500" fill="hold"/>
                                        <p:tgtEl>
                                          <p:spTgt spid="10242"/>
                                        </p:tgtEl>
                                        <p:attrNameLst>
                                          <p:attrName>style.rotation</p:attrName>
                                        </p:attrNameLst>
                                      </p:cBhvr>
                                      <p:tavLst>
                                        <p:tav tm="0">
                                          <p:val>
                                            <p:fltVal val="90"/>
                                          </p:val>
                                        </p:tav>
                                        <p:tav tm="100000">
                                          <p:val>
                                            <p:fltVal val="0"/>
                                          </p:val>
                                        </p:tav>
                                      </p:tavLst>
                                    </p:anim>
                                    <p:animEffect transition="in" filter="fade">
                                      <p:cBhvr>
                                        <p:cTn id="30" dur="2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
                </p:tgtEl>
              </p:cMediaNode>
            </p:audio>
            <p:audio>
              <p:cMediaNode vol="100000">
                <p:cTn id="32" fill="hold" display="0">
                  <p:stCondLst>
                    <p:cond delay="indefinite"/>
                  </p:stCondLst>
                  <p:endCondLst>
                    <p:cond evt="onStopAudio" delay="0">
                      <p:tgtEl>
                        <p:sldTgt/>
                      </p:tgtEl>
                    </p:cond>
                  </p:endCondLst>
                </p:cTn>
                <p:tgtEl>
                  <p:spTgt spid="3"/>
                </p:tgtEl>
              </p:cMediaNode>
            </p:audio>
            <p:audio>
              <p:cMediaNode vol="100000">
                <p:cTn id="33"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als Dzeltens Sarkans.wav">
            <a:hlinkClick r:id="" action="ppaction://media"/>
          </p:cNvPr>
          <p:cNvPicPr>
            <a:picLocks noChangeAspect="1"/>
          </p:cNvPicPr>
          <p:nvPr>
            <a:audioFile r:link="rId1"/>
            <p:extLst>
              <p:ext uri="{DAA4B4D4-6D71-4841-9C94-3DE7FCFB9230}">
                <p14:media xmlns:p14="http://schemas.microsoft.com/office/powerpoint/2010/main" r:embed="rId2">
                  <p14:trim st="10235.3768" end="24276.2144"/>
                </p14:media>
              </p:ext>
            </p:extLst>
          </p:nvPr>
        </p:nvPicPr>
        <p:blipFill>
          <a:blip r:embed="rId4"/>
          <a:stretch>
            <a:fillRect/>
          </a:stretch>
        </p:blipFill>
        <p:spPr>
          <a:xfrm>
            <a:off x="6228184" y="6066726"/>
            <a:ext cx="609600" cy="609600"/>
          </a:xfrm>
          <a:prstGeom prst="rect">
            <a:avLst/>
          </a:prstGeom>
          <a:effectLst>
            <a:softEdge rad="317500"/>
          </a:effectLst>
        </p:spPr>
      </p:pic>
      <p:sp>
        <p:nvSpPr>
          <p:cNvPr id="11" name="Rectangle 3"/>
          <p:cNvSpPr txBox="1">
            <a:spLocks noChangeArrowheads="1"/>
          </p:cNvSpPr>
          <p:nvPr/>
        </p:nvSpPr>
        <p:spPr>
          <a:xfrm>
            <a:off x="0" y="0"/>
            <a:ext cx="9144000" cy="836712"/>
          </a:xfrm>
          <a:prstGeom prst="rect">
            <a:avLst/>
          </a:prstGeom>
        </p:spPr>
        <p:txBody>
          <a:bodyPr vert="horz" anchor="ctr">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buFontTx/>
              <a:buNone/>
            </a:pPr>
            <a:r>
              <a:rPr lang="lv-LV" b="1" i="1" dirty="0" smtClean="0">
                <a:solidFill>
                  <a:srgbClr val="FFFF00"/>
                </a:solidFill>
              </a:rPr>
              <a:t>ĀRĒJĀ  VIDE</a:t>
            </a:r>
          </a:p>
        </p:txBody>
      </p:sp>
      <p:sp>
        <p:nvSpPr>
          <p:cNvPr id="12" name="Rectangle 11"/>
          <p:cNvSpPr/>
          <p:nvPr/>
        </p:nvSpPr>
        <p:spPr>
          <a:xfrm>
            <a:off x="1" y="836712"/>
            <a:ext cx="9121902" cy="523220"/>
          </a:xfrm>
          <a:prstGeom prst="rect">
            <a:avLst/>
          </a:prstGeom>
        </p:spPr>
        <p:txBody>
          <a:bodyPr wrap="square">
            <a:spAutoFit/>
          </a:bodyPr>
          <a:lstStyle/>
          <a:p>
            <a:pPr algn="ctr">
              <a:buFontTx/>
              <a:buNone/>
            </a:pPr>
            <a:r>
              <a:rPr lang="lv-LV" sz="2800" b="1" dirty="0" smtClean="0"/>
              <a:t>   LUKSORORI</a:t>
            </a:r>
            <a:endParaRPr lang="lv-LV" sz="2800" b="1" dirty="0"/>
          </a:p>
        </p:txBody>
      </p:sp>
      <p:pic>
        <p:nvPicPr>
          <p:cNvPr id="9218" name="Picture 2" descr="D:\Documents\Vides pieejamiba\Standarti vides pieejamībā - Darba\Bildes\luksofors taktila kast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27984" y="2081458"/>
            <a:ext cx="4498724" cy="3834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179512" y="1598013"/>
            <a:ext cx="4032448" cy="4801314"/>
          </a:xfrm>
          <a:prstGeom prst="rect">
            <a:avLst/>
          </a:prstGeom>
        </p:spPr>
        <p:txBody>
          <a:bodyPr wrap="square">
            <a:spAutoFit/>
          </a:bodyPr>
          <a:lstStyle/>
          <a:p>
            <a:pPr marL="285750" indent="-285750" algn="just">
              <a:buFont typeface="Arial" pitchFamily="34" charset="0"/>
              <a:buChar char="•"/>
            </a:pPr>
            <a:r>
              <a:rPr lang="lv-LV" dirty="0" smtClean="0"/>
              <a:t>Izsaukuma </a:t>
            </a:r>
            <a:r>
              <a:rPr lang="lv-LV" dirty="0"/>
              <a:t>pogas, skaņas un </a:t>
            </a:r>
            <a:r>
              <a:rPr lang="lv-LV" dirty="0" err="1"/>
              <a:t>taktilo</a:t>
            </a:r>
            <a:r>
              <a:rPr lang="lv-LV" dirty="0"/>
              <a:t> norāžu kastītes: </a:t>
            </a:r>
          </a:p>
          <a:p>
            <a:pPr algn="just"/>
            <a:r>
              <a:rPr lang="lv-LV" dirty="0" smtClean="0"/>
              <a:t>  Lai </a:t>
            </a:r>
            <a:r>
              <a:rPr lang="lv-LV" dirty="0"/>
              <a:t>cilvēks ar redzes traucējumiem, bez citu cilvēku </a:t>
            </a:r>
            <a:r>
              <a:rPr lang="lv-LV" dirty="0" smtClean="0"/>
              <a:t>palīdzības, </a:t>
            </a:r>
            <a:r>
              <a:rPr lang="lv-LV" dirty="0"/>
              <a:t>spētu šķērsot braucamo daļu un nenomaldītos ielu krustojumā, papildus skaņas signālam ir </a:t>
            </a:r>
            <a:r>
              <a:rPr lang="lv-LV" dirty="0" err="1"/>
              <a:t>taktilās</a:t>
            </a:r>
            <a:r>
              <a:rPr lang="lv-LV" dirty="0"/>
              <a:t> norādes par braucamās daļas joslu skaitu un </a:t>
            </a:r>
            <a:r>
              <a:rPr lang="lv-LV" dirty="0" smtClean="0"/>
              <a:t>arī informācija </a:t>
            </a:r>
            <a:r>
              <a:rPr lang="lv-LV" dirty="0"/>
              <a:t>par transporta līdzekļu braukšanas </a:t>
            </a:r>
            <a:r>
              <a:rPr lang="lv-LV" dirty="0" smtClean="0"/>
              <a:t>virzieniem</a:t>
            </a:r>
            <a:endParaRPr lang="lv-LV" dirty="0"/>
          </a:p>
          <a:p>
            <a:pPr algn="just"/>
            <a:r>
              <a:rPr lang="lv-LV" dirty="0" smtClean="0"/>
              <a:t>  </a:t>
            </a:r>
            <a:r>
              <a:rPr lang="lv-LV" dirty="0" err="1" smtClean="0"/>
              <a:t>Taktilā</a:t>
            </a:r>
            <a:r>
              <a:rPr lang="lv-LV" dirty="0" smtClean="0"/>
              <a:t> </a:t>
            </a:r>
            <a:r>
              <a:rPr lang="lv-LV" dirty="0"/>
              <a:t>informācija par braucamās daļas joslu skaitu un transporta līdzekļu braukšanas virzieniem ir izvietota perpendikulāri ietvei un paralēli </a:t>
            </a:r>
            <a:r>
              <a:rPr lang="lv-LV" dirty="0" smtClean="0"/>
              <a:t>braucamajai </a:t>
            </a:r>
            <a:r>
              <a:rPr lang="lv-LV" dirty="0"/>
              <a:t>daļai, kuru šķērso cilvēks ar redzes </a:t>
            </a:r>
            <a:r>
              <a:rPr lang="lv-LV" dirty="0" smtClean="0"/>
              <a:t>traucējumiem</a:t>
            </a:r>
            <a:endParaRPr lang="lv-LV" dirty="0"/>
          </a:p>
          <a:p>
            <a:pPr algn="just"/>
            <a:r>
              <a:rPr lang="lv-LV" dirty="0" smtClean="0"/>
              <a:t> Kastītes </a:t>
            </a:r>
            <a:r>
              <a:rPr lang="lv-LV" dirty="0"/>
              <a:t>virspusē ir </a:t>
            </a:r>
            <a:r>
              <a:rPr lang="lv-LV" dirty="0" err="1"/>
              <a:t>taktila</a:t>
            </a:r>
            <a:r>
              <a:rPr lang="lv-LV" dirty="0"/>
              <a:t> virzienu norādoša bultiņa ielas </a:t>
            </a:r>
            <a:r>
              <a:rPr lang="lv-LV" dirty="0" smtClean="0"/>
              <a:t>šķērsošanai</a:t>
            </a:r>
            <a:endParaRPr lang="lv-LV" dirty="0"/>
          </a:p>
        </p:txBody>
      </p:sp>
    </p:spTree>
    <p:extLst>
      <p:ext uri="{BB962C8B-B14F-4D97-AF65-F5344CB8AC3E}">
        <p14:creationId xmlns:p14="http://schemas.microsoft.com/office/powerpoint/2010/main" val="23093313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smtClean="0"/>
              <a:t>UZBRAUKTUVES</a:t>
            </a:r>
            <a:endParaRPr lang="lv-LV" sz="2800" b="1" dirty="0"/>
          </a:p>
        </p:txBody>
      </p:sp>
      <p:sp>
        <p:nvSpPr>
          <p:cNvPr id="6" name="Rectangle 5"/>
          <p:cNvSpPr/>
          <p:nvPr/>
        </p:nvSpPr>
        <p:spPr>
          <a:xfrm>
            <a:off x="240951" y="1985107"/>
            <a:ext cx="8640000" cy="707886"/>
          </a:xfrm>
          <a:prstGeom prst="rect">
            <a:avLst/>
          </a:prstGeom>
        </p:spPr>
        <p:txBody>
          <a:bodyPr>
            <a:spAutoFit/>
          </a:bodyPr>
          <a:lstStyle/>
          <a:p>
            <a:pPr algn="ctr"/>
            <a:r>
              <a:rPr lang="lv-LV" sz="2000" dirty="0"/>
              <a:t>Līmeņa starpības pārvarēšana ar uzbrauktuves palīdzību jāprojektē 1:20 (5%), kas atvieglo pārvietošanos cilvēkiem riteņkrēslā, bez citu cilvēku </a:t>
            </a:r>
            <a:r>
              <a:rPr lang="lv-LV" sz="2000" dirty="0" smtClean="0"/>
              <a:t>līdzdalības</a:t>
            </a:r>
            <a:endParaRPr lang="lv-LV" sz="2000" dirty="0"/>
          </a:p>
        </p:txBody>
      </p:sp>
      <p:pic>
        <p:nvPicPr>
          <p:cNvPr id="7172" name="Picture 4" descr="D:\Documents\Vides pieejamiba\Standarti vides pieejamībā - Darba\Bildes\1 pret 20 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0951" y="3422809"/>
            <a:ext cx="8640000" cy="2471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391817"/>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smtClean="0"/>
              <a:t>NOROBEŽOJOŠĀS   BARJERAS</a:t>
            </a:r>
            <a:endParaRPr lang="lv-LV" sz="2800" b="1" dirty="0"/>
          </a:p>
        </p:txBody>
      </p:sp>
      <p:pic>
        <p:nvPicPr>
          <p:cNvPr id="13315" name="Picture 3" descr="D:\Documents\Vides pieejamiba\Standarti vides pieejamībā - Darba\Bildes\Norobežojošās margas.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4820"/>
          <a:stretch/>
        </p:blipFill>
        <p:spPr bwMode="auto">
          <a:xfrm>
            <a:off x="4355975" y="1556793"/>
            <a:ext cx="4410661" cy="2399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40952" y="4437112"/>
            <a:ext cx="8640000" cy="1938992"/>
          </a:xfrm>
          <a:prstGeom prst="rect">
            <a:avLst/>
          </a:prstGeom>
        </p:spPr>
        <p:txBody>
          <a:bodyPr wrap="square">
            <a:spAutoFit/>
          </a:bodyPr>
          <a:lstStyle/>
          <a:p>
            <a:pPr marL="285750" indent="-285750" algn="just">
              <a:buFont typeface="Arial" pitchFamily="34" charset="0"/>
              <a:buChar char="•"/>
            </a:pPr>
            <a:r>
              <a:rPr lang="lv-LV" sz="2000" dirty="0" smtClean="0"/>
              <a:t>Norobežojošajām </a:t>
            </a:r>
            <a:r>
              <a:rPr lang="lv-LV" sz="2000" dirty="0"/>
              <a:t>barjerām jākontrastē vai jābūt labi pamanāmā krāsā, kas kontrastē ar apkārtējo vidi</a:t>
            </a:r>
            <a:r>
              <a:rPr lang="lv-LV" sz="2000" dirty="0" smtClean="0"/>
              <a:t>, augstumā  </a:t>
            </a:r>
            <a:r>
              <a:rPr lang="lv-LV" sz="2000" dirty="0"/>
              <a:t>ne </a:t>
            </a:r>
            <a:r>
              <a:rPr lang="lv-LV" sz="2000" dirty="0" smtClean="0"/>
              <a:t>zemāk </a:t>
            </a:r>
            <a:r>
              <a:rPr lang="lv-LV" sz="2000" dirty="0"/>
              <a:t>par 1,20 </a:t>
            </a:r>
            <a:r>
              <a:rPr lang="lv-LV" sz="2000" dirty="0" smtClean="0"/>
              <a:t> m</a:t>
            </a:r>
            <a:endParaRPr lang="lv-LV" sz="2000" dirty="0"/>
          </a:p>
          <a:p>
            <a:pPr marL="285750" indent="-285750" algn="just">
              <a:buFont typeface="Arial" pitchFamily="34" charset="0"/>
              <a:buChar char="•"/>
            </a:pPr>
            <a:r>
              <a:rPr lang="lv-LV" sz="2000" dirty="0"/>
              <a:t>Stabiņiem, puķu podiem, akmens, betona un citiem norobežojošiem un dekoratīviem priekšmetiem, jābūt marķētiem un kontrastējošiem apkārtējā vidē, lai brīvi varētu </a:t>
            </a:r>
            <a:r>
              <a:rPr lang="lv-LV" sz="2000" dirty="0" smtClean="0"/>
              <a:t>pārvietoties </a:t>
            </a:r>
            <a:r>
              <a:rPr lang="lv-LV" sz="2000" dirty="0"/>
              <a:t>riteņkrēslā </a:t>
            </a:r>
            <a:r>
              <a:rPr lang="lv-LV" sz="2000" dirty="0" smtClean="0"/>
              <a:t>sēdošie cilvēki, </a:t>
            </a:r>
            <a:r>
              <a:rPr lang="lv-LV" sz="2000" dirty="0"/>
              <a:t>attālums starp priekšmetiem </a:t>
            </a:r>
            <a:r>
              <a:rPr lang="lv-LV" sz="2000" dirty="0" smtClean="0"/>
              <a:t>1,20  m </a:t>
            </a:r>
            <a:r>
              <a:rPr lang="lv-LV" sz="2000" dirty="0"/>
              <a:t>un priekšmetu augstums 1,20 </a:t>
            </a:r>
            <a:r>
              <a:rPr lang="lv-LV" sz="2000" dirty="0" smtClean="0"/>
              <a:t> m</a:t>
            </a:r>
            <a:endParaRPr lang="lv-LV" sz="2000" dirty="0"/>
          </a:p>
        </p:txBody>
      </p:sp>
      <p:pic>
        <p:nvPicPr>
          <p:cNvPr id="7170" name="Picture 2" descr="D:\Downloads\barjera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5337" y="1468334"/>
            <a:ext cx="3877384" cy="2576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629640"/>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1" y="836712"/>
            <a:ext cx="8640000" cy="954107"/>
          </a:xfrm>
          <a:prstGeom prst="rect">
            <a:avLst/>
          </a:prstGeom>
        </p:spPr>
        <p:txBody>
          <a:bodyPr wrap="square">
            <a:spAutoFit/>
          </a:bodyPr>
          <a:lstStyle/>
          <a:p>
            <a:pPr lvl="1" algn="ctr"/>
            <a:r>
              <a:rPr lang="lv-LV" sz="2800" b="1" dirty="0"/>
              <a:t>TRANSPORTA </a:t>
            </a:r>
            <a:r>
              <a:rPr lang="lv-LV" sz="2800" b="1" dirty="0" smtClean="0"/>
              <a:t>  LĪDZEKĻU   STĀVVIETAS </a:t>
            </a:r>
            <a:r>
              <a:rPr lang="lv-LV" sz="2800" b="1" dirty="0"/>
              <a:t>CILVĒKIEM </a:t>
            </a:r>
            <a:r>
              <a:rPr lang="lv-LV" sz="2800" b="1" dirty="0" smtClean="0"/>
              <a:t>  AR   INVALIDITĀTI</a:t>
            </a:r>
            <a:endParaRPr lang="lv-LV" sz="2800" b="1" dirty="0"/>
          </a:p>
        </p:txBody>
      </p:sp>
      <p:sp>
        <p:nvSpPr>
          <p:cNvPr id="3" name="Rectangle 2"/>
          <p:cNvSpPr/>
          <p:nvPr/>
        </p:nvSpPr>
        <p:spPr>
          <a:xfrm>
            <a:off x="4860032" y="1960379"/>
            <a:ext cx="3960440" cy="4708981"/>
          </a:xfrm>
          <a:prstGeom prst="rect">
            <a:avLst/>
          </a:prstGeom>
        </p:spPr>
        <p:txBody>
          <a:bodyPr wrap="square">
            <a:spAutoFit/>
          </a:bodyPr>
          <a:lstStyle/>
          <a:p>
            <a:pPr marL="285750" indent="-285750" algn="just">
              <a:buFont typeface="Arial" pitchFamily="34" charset="0"/>
              <a:buChar char="•"/>
            </a:pPr>
            <a:r>
              <a:rPr lang="lv-LV" sz="2000" dirty="0" smtClean="0"/>
              <a:t>Vietās, </a:t>
            </a:r>
            <a:r>
              <a:rPr lang="lv-LV" sz="2000" dirty="0"/>
              <a:t>kur ir līmeņa maiņas no transporta līdzekļu stāvvietas uz ietvi vai uz tuvāko publisko ēku, jāizveido </a:t>
            </a:r>
            <a:r>
              <a:rPr lang="lv-LV" sz="2000" dirty="0" smtClean="0"/>
              <a:t>uzbrauktuve</a:t>
            </a:r>
          </a:p>
          <a:p>
            <a:pPr marL="285750" indent="-285750" algn="just">
              <a:buFont typeface="Arial" pitchFamily="34" charset="0"/>
              <a:buChar char="•"/>
            </a:pPr>
            <a:r>
              <a:rPr lang="lv-LV" sz="2000" dirty="0"/>
              <a:t>Cilvēku ar </a:t>
            </a:r>
            <a:r>
              <a:rPr lang="lv-LV" sz="2000" dirty="0" smtClean="0"/>
              <a:t>invaliditāti </a:t>
            </a:r>
            <a:r>
              <a:rPr lang="lv-LV" sz="2000" dirty="0"/>
              <a:t>transporta līdzekļu stāvvietu minimālais platums ir 3,60 m, minimālais garums ir 5 m. Stāvvietas platums ir ļoti svarīgs, jo cilvēkiem, </a:t>
            </a:r>
            <a:r>
              <a:rPr lang="lv-LV" sz="2000" dirty="0" smtClean="0"/>
              <a:t>kuri pārvietojas </a:t>
            </a:r>
            <a:r>
              <a:rPr lang="lv-LV" sz="2000" dirty="0"/>
              <a:t>riteņkrēslā ir nepieciešama platāka stāvvieta, lai varētu izkāpt no </a:t>
            </a:r>
            <a:r>
              <a:rPr lang="lv-LV" sz="2000" dirty="0" smtClean="0"/>
              <a:t>mašīnas. </a:t>
            </a:r>
            <a:r>
              <a:rPr lang="lv-LV" sz="2000" dirty="0"/>
              <a:t>P</a:t>
            </a:r>
            <a:r>
              <a:rPr lang="lv-LV" sz="2000" dirty="0" smtClean="0"/>
              <a:t>ārējās </a:t>
            </a:r>
            <a:r>
              <a:rPr lang="lv-LV" sz="2000" dirty="0"/>
              <a:t>stāvvietas ir šaurākas, tāpēc cilvēkiem ar funkcionāliem traucējumiem nav </a:t>
            </a:r>
            <a:r>
              <a:rPr lang="lv-LV" sz="2000" dirty="0" smtClean="0"/>
              <a:t>izmantojamas</a:t>
            </a:r>
            <a:endParaRPr lang="lv-LV" sz="2000" dirty="0"/>
          </a:p>
        </p:txBody>
      </p:sp>
      <p:pic>
        <p:nvPicPr>
          <p:cNvPr id="5126" name="Picture 6" descr="Disabled Parki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7581" y="1886876"/>
            <a:ext cx="1713575" cy="176269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Documents\Vides pieejamiba\Vides pieejamiba - BILDES\Vide Latvijā\Cēsis autostāvvietas\DSC0935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9672" y="3673772"/>
            <a:ext cx="4109392" cy="30820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ocuments\Vides pieejamiba\Vides pieejamiba - BILDES\Vide Latvijā\Cēsis autostāvvietas\DSC0935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9672" y="3673771"/>
            <a:ext cx="4109392" cy="3082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162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1" y="836712"/>
            <a:ext cx="8532439" cy="523220"/>
          </a:xfrm>
          <a:prstGeom prst="rect">
            <a:avLst/>
          </a:prstGeom>
        </p:spPr>
        <p:txBody>
          <a:bodyPr wrap="square">
            <a:spAutoFit/>
          </a:bodyPr>
          <a:lstStyle/>
          <a:p>
            <a:pPr lvl="1" algn="ctr"/>
            <a:r>
              <a:rPr lang="lv-LV" sz="2800" b="1" dirty="0" smtClean="0"/>
              <a:t>INFORMATĪVĀS  KARTES</a:t>
            </a:r>
            <a:endParaRPr lang="lv-LV" sz="2800" b="1" dirty="0"/>
          </a:p>
        </p:txBody>
      </p:sp>
      <p:sp>
        <p:nvSpPr>
          <p:cNvPr id="2" name="Rectangle 1"/>
          <p:cNvSpPr/>
          <p:nvPr/>
        </p:nvSpPr>
        <p:spPr>
          <a:xfrm>
            <a:off x="4860032" y="1743416"/>
            <a:ext cx="3960440" cy="4708981"/>
          </a:xfrm>
          <a:prstGeom prst="rect">
            <a:avLst/>
          </a:prstGeom>
        </p:spPr>
        <p:txBody>
          <a:bodyPr wrap="square">
            <a:spAutoFit/>
          </a:bodyPr>
          <a:lstStyle/>
          <a:p>
            <a:pPr marL="285750" indent="-285750" algn="just">
              <a:buFont typeface="Arial" pitchFamily="34" charset="0"/>
              <a:buChar char="•"/>
            </a:pPr>
            <a:r>
              <a:rPr lang="lv-LV" sz="2000" dirty="0"/>
              <a:t>Publiskās vietās uzstādītās kartes </a:t>
            </a:r>
            <a:r>
              <a:rPr lang="lv-LV" sz="2000" dirty="0" smtClean="0"/>
              <a:t>ir no </a:t>
            </a:r>
            <a:r>
              <a:rPr lang="lv-LV" sz="2000" dirty="0"/>
              <a:t>cietiem materiāliem (metāla, </a:t>
            </a:r>
            <a:r>
              <a:rPr lang="lv-LV" sz="2000" dirty="0" smtClean="0"/>
              <a:t>plastmasas, </a:t>
            </a:r>
            <a:r>
              <a:rPr lang="lv-LV" sz="2000" dirty="0"/>
              <a:t>organiskā stikla un citiem izstrādājumiem), </a:t>
            </a:r>
            <a:r>
              <a:rPr lang="lv-LV" sz="2000" dirty="0" smtClean="0"/>
              <a:t> izturīgas </a:t>
            </a:r>
            <a:r>
              <a:rPr lang="lv-LV" sz="2000" dirty="0"/>
              <a:t>pret laika apstākļiem (nerūsē, nepelē, viegli tīrāmas) un iespējamiem mehāniskiem </a:t>
            </a:r>
            <a:r>
              <a:rPr lang="lv-LV" sz="2000" dirty="0" smtClean="0"/>
              <a:t>bojājumiem</a:t>
            </a:r>
          </a:p>
          <a:p>
            <a:pPr marL="285750" indent="-285750" algn="just">
              <a:buFont typeface="Arial" pitchFamily="34" charset="0"/>
              <a:buChar char="•"/>
            </a:pPr>
            <a:r>
              <a:rPr lang="lv-LV" sz="2000" dirty="0" smtClean="0"/>
              <a:t>Kartes </a:t>
            </a:r>
            <a:r>
              <a:rPr lang="lv-LV" sz="2000" dirty="0"/>
              <a:t>ir pieejamas </a:t>
            </a:r>
            <a:r>
              <a:rPr lang="lv-LV" sz="2000" dirty="0" err="1"/>
              <a:t>taktilā</a:t>
            </a:r>
            <a:r>
              <a:rPr lang="lv-LV" sz="2000" dirty="0"/>
              <a:t> (sataustāmā) </a:t>
            </a:r>
            <a:r>
              <a:rPr lang="lv-LV" sz="2000" dirty="0" smtClean="0"/>
              <a:t>izpildījumā</a:t>
            </a:r>
          </a:p>
          <a:p>
            <a:pPr marL="285750" indent="-285750" algn="just">
              <a:buFont typeface="Arial" pitchFamily="34" charset="0"/>
              <a:buChar char="•"/>
            </a:pPr>
            <a:r>
              <a:rPr lang="lv-LV" sz="2000" dirty="0" err="1" smtClean="0"/>
              <a:t>Taktilās</a:t>
            </a:r>
            <a:r>
              <a:rPr lang="lv-LV" sz="2000" dirty="0" smtClean="0"/>
              <a:t> </a:t>
            </a:r>
            <a:r>
              <a:rPr lang="lv-LV" sz="2000" dirty="0"/>
              <a:t>kartes ir uzstādītas  pieejamās vietās 0,80 m augstumā no zemes </a:t>
            </a:r>
            <a:r>
              <a:rPr lang="lv-LV" sz="2000" dirty="0" smtClean="0"/>
              <a:t>līmeņa</a:t>
            </a:r>
          </a:p>
          <a:p>
            <a:pPr marL="285750" indent="-285750" algn="just">
              <a:buFont typeface="Arial" pitchFamily="34" charset="0"/>
              <a:buChar char="•"/>
            </a:pPr>
            <a:r>
              <a:rPr lang="lv-LV" sz="2000" dirty="0" err="1" smtClean="0"/>
              <a:t>Taktilās</a:t>
            </a:r>
            <a:r>
              <a:rPr lang="lv-LV" sz="2000" dirty="0" smtClean="0"/>
              <a:t> </a:t>
            </a:r>
            <a:r>
              <a:rPr lang="lv-LV" sz="2000" dirty="0"/>
              <a:t>kartes laukums nav lielāks par 0,80 x 0,60 </a:t>
            </a:r>
            <a:r>
              <a:rPr lang="lv-LV" sz="2000" dirty="0" smtClean="0"/>
              <a:t>m</a:t>
            </a:r>
          </a:p>
        </p:txBody>
      </p:sp>
      <p:pic>
        <p:nvPicPr>
          <p:cNvPr id="8194" name="Picture 2" descr="D:\Documents\Vides pieejamiba\Prezentacijas\Prezentācijas\LATGALE\Bildes\info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2401" y="1462723"/>
            <a:ext cx="1562910" cy="1583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D:\Andis\Documents\Vides pieejamiba\Vides pieejamiba - BILDES\Vide Liepājā\Pieejama pludmale\IMG_216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1697" y="3349356"/>
            <a:ext cx="4224318" cy="318362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Andis\Documents\Vides pieejamiba\Vides pieejamiba - BILDES\Vide Liepājā\Pieejama pludmale\IMG_216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1697" y="3349357"/>
            <a:ext cx="4248363" cy="31836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Andis\Documents\VIDES PIEEJAMĪBA\Vides pieejamiba - BILDES\Vide Liepājā\Taktilie\IMG_353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1698" y="3349357"/>
            <a:ext cx="4248362" cy="318362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Andis\Documents\VIDES PIEEJAMĪBA\Vides pieejamiba - BILDES\Vide Latvijā\Siguldas pilsdrupas\DSC0939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1698" y="3349357"/>
            <a:ext cx="4248362" cy="3183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5795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1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0" y="836712"/>
            <a:ext cx="9143999" cy="523220"/>
          </a:xfrm>
          <a:prstGeom prst="rect">
            <a:avLst/>
          </a:prstGeom>
        </p:spPr>
        <p:txBody>
          <a:bodyPr wrap="square">
            <a:spAutoFit/>
          </a:bodyPr>
          <a:lstStyle/>
          <a:p>
            <a:pPr lvl="1" algn="ctr"/>
            <a:r>
              <a:rPr lang="lv-LV" sz="2800" b="1" dirty="0" smtClean="0"/>
              <a:t>TAKTILIE   APSKATES  MODEĻI</a:t>
            </a:r>
            <a:endParaRPr lang="lv-LV" sz="2800" b="1" dirty="0"/>
          </a:p>
        </p:txBody>
      </p:sp>
      <p:sp>
        <p:nvSpPr>
          <p:cNvPr id="3" name="Rectangle 2"/>
          <p:cNvSpPr/>
          <p:nvPr/>
        </p:nvSpPr>
        <p:spPr>
          <a:xfrm>
            <a:off x="268295" y="4137007"/>
            <a:ext cx="2952328" cy="2554545"/>
          </a:xfrm>
          <a:prstGeom prst="rect">
            <a:avLst/>
          </a:prstGeom>
        </p:spPr>
        <p:txBody>
          <a:bodyPr wrap="square">
            <a:spAutoFit/>
          </a:bodyPr>
          <a:lstStyle/>
          <a:p>
            <a:pPr algn="just"/>
            <a:r>
              <a:rPr lang="lv-LV" sz="2000" dirty="0" smtClean="0"/>
              <a:t>Piemēram</a:t>
            </a:r>
            <a:r>
              <a:rPr lang="lv-LV" sz="2000" dirty="0"/>
              <a:t>: kultūrvēsturiski objekti, </a:t>
            </a:r>
            <a:r>
              <a:rPr lang="lv-LV" sz="2000" dirty="0" smtClean="0">
                <a:solidFill>
                  <a:srgbClr val="FFFF00"/>
                </a:solidFill>
              </a:rPr>
              <a:t>SIGULDAS pilsdrupas</a:t>
            </a:r>
            <a:r>
              <a:rPr lang="lv-LV" sz="2000" dirty="0" smtClean="0"/>
              <a:t>, </a:t>
            </a:r>
            <a:r>
              <a:rPr lang="lv-LV" sz="2000" dirty="0"/>
              <a:t>kuru augstums nepārsniedz </a:t>
            </a:r>
            <a:r>
              <a:rPr lang="lv-LV" sz="2000" dirty="0" smtClean="0"/>
              <a:t>0,20 - 0,50 </a:t>
            </a:r>
            <a:r>
              <a:rPr lang="lv-LV" sz="2000" dirty="0"/>
              <a:t>m. </a:t>
            </a:r>
            <a:r>
              <a:rPr lang="lv-LV" sz="2000" dirty="0" err="1"/>
              <a:t>Taktilie</a:t>
            </a:r>
            <a:r>
              <a:rPr lang="lv-LV" sz="2000" dirty="0"/>
              <a:t> apskates modeļi ir labi sataustāmi un viegli </a:t>
            </a:r>
            <a:r>
              <a:rPr lang="lv-LV" sz="2000" dirty="0" smtClean="0"/>
              <a:t>izprotami</a:t>
            </a:r>
            <a:endParaRPr lang="lv-LV" sz="2000" dirty="0"/>
          </a:p>
        </p:txBody>
      </p:sp>
      <p:sp>
        <p:nvSpPr>
          <p:cNvPr id="2" name="Rectangle 1"/>
          <p:cNvSpPr/>
          <p:nvPr/>
        </p:nvSpPr>
        <p:spPr>
          <a:xfrm>
            <a:off x="251520" y="1900796"/>
            <a:ext cx="2969103" cy="2246769"/>
          </a:xfrm>
          <a:prstGeom prst="rect">
            <a:avLst/>
          </a:prstGeom>
        </p:spPr>
        <p:txBody>
          <a:bodyPr wrap="square">
            <a:spAutoFit/>
          </a:bodyPr>
          <a:lstStyle/>
          <a:p>
            <a:pPr algn="just"/>
            <a:r>
              <a:rPr lang="lv-LV" sz="2000" dirty="0"/>
              <a:t>Lai cilvēki ar redzes traucējumiem spētu iegūt tādu pašu informāciju, kā citi cilvēki, nepieciešams izveidot apskates objektiem proporcionāli samazinātus </a:t>
            </a:r>
            <a:r>
              <a:rPr lang="lv-LV" sz="2000" dirty="0" smtClean="0"/>
              <a:t>modeļus</a:t>
            </a:r>
            <a:endParaRPr lang="lv-LV" sz="2000" dirty="0"/>
          </a:p>
        </p:txBody>
      </p:sp>
      <p:pic>
        <p:nvPicPr>
          <p:cNvPr id="12" name="Picture 3" descr="D:\Documents\Vides pieejamiba\Standarti vides pieejamībā - Darba\Bildes\taktils objekts.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59140" y="2276872"/>
            <a:ext cx="5364088" cy="41764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ocuments\Vides pieejamiba\Vides pieejamiba - BILDES\Vide Latvijā\Siguldas pilsdrupas\DSC0937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59139" y="2281613"/>
            <a:ext cx="5364088" cy="4171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D:\Andis\Documents\VIDES PIEEJAMĪBA\Vides pieejamiba - BILDES\Vide Latvijā\Siguldas pilsdrupas\DSC0937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59140" y="2276872"/>
            <a:ext cx="5364088" cy="41764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Andis\Documents\VIDES PIEEJAMĪBA\Vides pieejamiba - BILDES\Vide Liepājā\Taktilie\IMG_353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59140" y="2286329"/>
            <a:ext cx="5364088" cy="41764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31059" y="2267414"/>
            <a:ext cx="5392169" cy="419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2047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anim calcmode="lin" valueType="num">
                                      <p:cBhvr>
                                        <p:cTn id="8" dur="1500" fill="hold"/>
                                        <p:tgtEl>
                                          <p:spTgt spid="9"/>
                                        </p:tgtEl>
                                        <p:attrNameLst>
                                          <p:attrName>ppt_x</p:attrName>
                                        </p:attrNameLst>
                                      </p:cBhvr>
                                      <p:tavLst>
                                        <p:tav tm="0">
                                          <p:val>
                                            <p:strVal val="#ppt_x"/>
                                          </p:val>
                                        </p:tav>
                                        <p:tav tm="100000">
                                          <p:val>
                                            <p:strVal val="#ppt_x"/>
                                          </p:val>
                                        </p:tav>
                                      </p:tavLst>
                                    </p:anim>
                                    <p:anim calcmode="lin" valueType="num">
                                      <p:cBhvr>
                                        <p:cTn id="9" dur="1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1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Andis\Documents\VIDES PIEEJAMĪBA\Vides pieejamiba - BILDES\Vide Liepājā\Pieejama pludmale\Kompleksa palaišana\IMG_254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67957" y="1533128"/>
            <a:ext cx="6732240" cy="448816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Andis\Documents\VIDES PIEEJAMĪBA\Vides pieejamiba - BILDES\Vide Liepājā\Pieejama pludmale\IMG_217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3180253"/>
            <a:ext cx="2326071" cy="34891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esktop\hippocamp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91880" y="4652570"/>
            <a:ext cx="2667265" cy="20167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0192" y="4652570"/>
            <a:ext cx="2655102" cy="20167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Rectangle 1"/>
          <p:cNvSpPr/>
          <p:nvPr/>
        </p:nvSpPr>
        <p:spPr>
          <a:xfrm>
            <a:off x="278081" y="1437744"/>
            <a:ext cx="1629623" cy="1631216"/>
          </a:xfrm>
          <a:prstGeom prst="rect">
            <a:avLst/>
          </a:prstGeom>
        </p:spPr>
        <p:txBody>
          <a:bodyPr wrap="square">
            <a:spAutoFit/>
          </a:bodyPr>
          <a:lstStyle/>
          <a:p>
            <a:pPr algn="just"/>
            <a:r>
              <a:rPr lang="lv-LV" sz="2000" dirty="0" smtClean="0"/>
              <a:t>Ģērbtuves </a:t>
            </a:r>
            <a:r>
              <a:rPr lang="lv-LV" sz="2000" dirty="0"/>
              <a:t>ir pieejamas cilvēkiem ar funkcionāliem </a:t>
            </a:r>
            <a:r>
              <a:rPr lang="lv-LV" sz="2000" dirty="0" smtClean="0"/>
              <a:t> traucējumiem</a:t>
            </a:r>
          </a:p>
        </p:txBody>
      </p:sp>
      <p:sp>
        <p:nvSpPr>
          <p:cNvPr id="8" name="Rectangle 3"/>
          <p:cNvSpPr txBox="1">
            <a:spLocks noChangeArrowheads="1"/>
          </p:cNvSpPr>
          <p:nvPr/>
        </p:nvSpPr>
        <p:spPr>
          <a:xfrm>
            <a:off x="0" y="0"/>
            <a:ext cx="9144000" cy="836712"/>
          </a:xfrm>
          <a:prstGeom prst="rect">
            <a:avLst/>
          </a:prstGeom>
        </p:spPr>
        <p:txBody>
          <a:bodyPr vert="horz" anchor="ctr">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buFontTx/>
              <a:buNone/>
            </a:pPr>
            <a:r>
              <a:rPr lang="lv-LV" b="1" i="1" smtClean="0">
                <a:solidFill>
                  <a:srgbClr val="FFFF00"/>
                </a:solidFill>
              </a:rPr>
              <a:t>ĀRĒJĀ  VIDE</a:t>
            </a:r>
            <a:endParaRPr lang="lv-LV" b="1" i="1" dirty="0" smtClean="0">
              <a:solidFill>
                <a:srgbClr val="FFFF00"/>
              </a:solidFill>
            </a:endParaRPr>
          </a:p>
        </p:txBody>
      </p:sp>
      <p:sp>
        <p:nvSpPr>
          <p:cNvPr id="9" name="Rectangle 3"/>
          <p:cNvSpPr/>
          <p:nvPr/>
        </p:nvSpPr>
        <p:spPr>
          <a:xfrm>
            <a:off x="0" y="836712"/>
            <a:ext cx="9143999" cy="523220"/>
          </a:xfrm>
          <a:prstGeom prst="rect">
            <a:avLst/>
          </a:prstGeom>
        </p:spPr>
        <p:txBody>
          <a:bodyPr wrap="square">
            <a:spAutoFit/>
          </a:bodyPr>
          <a:lstStyle/>
          <a:p>
            <a:pPr lvl="1" algn="ctr"/>
            <a:r>
              <a:rPr lang="lv-LV" sz="2800" b="1" dirty="0" smtClean="0"/>
              <a:t>PLUDMALES  UN  PELDVIETAS</a:t>
            </a:r>
            <a:endParaRPr lang="lv-LV" sz="2800" b="1" dirty="0"/>
          </a:p>
        </p:txBody>
      </p:sp>
    </p:spTree>
    <p:extLst>
      <p:ext uri="{BB962C8B-B14F-4D97-AF65-F5344CB8AC3E}">
        <p14:creationId xmlns:p14="http://schemas.microsoft.com/office/powerpoint/2010/main" val="539357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4000"/>
                                        <p:tgtEl>
                                          <p:spTgt spid="11"/>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4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smtClean="0">
                <a:solidFill>
                  <a:srgbClr val="FFFF00"/>
                </a:solidFill>
              </a:rPr>
              <a:t>UNIVERSĀLĀ  DIZAINA  7  PRINCIPI</a:t>
            </a:r>
            <a:r>
              <a:rPr lang="lv-LV" b="1" i="1" dirty="0">
                <a:solidFill>
                  <a:srgbClr val="FFFF00"/>
                </a:solidFill>
              </a:rPr>
              <a:t>:</a:t>
            </a:r>
          </a:p>
          <a:p>
            <a:pPr algn="ctr">
              <a:buFontTx/>
              <a:buNone/>
            </a:pPr>
            <a:endParaRPr lang="lv-LV" sz="1100" b="1" dirty="0"/>
          </a:p>
          <a:p>
            <a:pPr algn="ctr">
              <a:buFontTx/>
              <a:buNone/>
            </a:pPr>
            <a:r>
              <a:rPr lang="lv-LV" b="1" dirty="0">
                <a:solidFill>
                  <a:srgbClr val="92D050"/>
                </a:solidFill>
              </a:rPr>
              <a:t>1. </a:t>
            </a:r>
            <a:r>
              <a:rPr lang="lv-LV" b="1" dirty="0" smtClean="0">
                <a:solidFill>
                  <a:srgbClr val="92D050"/>
                </a:solidFill>
              </a:rPr>
              <a:t>  ĒRTA  </a:t>
            </a:r>
            <a:r>
              <a:rPr lang="lv-LV" b="1" dirty="0">
                <a:solidFill>
                  <a:srgbClr val="92D050"/>
                </a:solidFill>
              </a:rPr>
              <a:t>LIETOŠANA </a:t>
            </a:r>
            <a:r>
              <a:rPr lang="lv-LV" b="1" dirty="0" smtClean="0">
                <a:solidFill>
                  <a:srgbClr val="92D050"/>
                </a:solidFill>
              </a:rPr>
              <a:t> IKVIENAM</a:t>
            </a:r>
            <a:endParaRPr lang="lv-LV" b="1" dirty="0">
              <a:solidFill>
                <a:srgbClr val="92D050"/>
              </a:solidFill>
            </a:endParaRPr>
          </a:p>
          <a:p>
            <a:pPr algn="ctr">
              <a:buFontTx/>
              <a:buNone/>
            </a:pPr>
            <a:r>
              <a:rPr lang="lv-LV" sz="1800" dirty="0"/>
              <a:t>(EQUITABLE </a:t>
            </a:r>
            <a:r>
              <a:rPr lang="lv-LV" sz="1800" dirty="0" smtClean="0"/>
              <a:t>  USE</a:t>
            </a:r>
            <a:r>
              <a:rPr lang="lv-LV" sz="1800" dirty="0"/>
              <a:t>)</a:t>
            </a:r>
            <a:endParaRPr lang="lv-LV" dirty="0"/>
          </a:p>
        </p:txBody>
      </p:sp>
      <p:sp>
        <p:nvSpPr>
          <p:cNvPr id="5126" name="Text Box 6"/>
          <p:cNvSpPr txBox="1">
            <a:spLocks noChangeArrowheads="1"/>
          </p:cNvSpPr>
          <p:nvPr/>
        </p:nvSpPr>
        <p:spPr bwMode="auto">
          <a:xfrm>
            <a:off x="252480" y="2780928"/>
            <a:ext cx="86400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gn="just">
              <a:spcBef>
                <a:spcPct val="50000"/>
              </a:spcBef>
              <a:buFont typeface="Arial" pitchFamily="34" charset="0"/>
              <a:buChar char="•"/>
            </a:pPr>
            <a:r>
              <a:rPr lang="lv-LV" sz="2800" dirty="0">
                <a:solidFill>
                  <a:schemeClr val="tx1"/>
                </a:solidFill>
              </a:rPr>
              <a:t>Sabiedriskajā transportā ar zemo grīdu ir vienlīdz ērta iekāpšana un izkāpšana gan vecākiem ar bērnu ratiņiem, cilvēkiem ar kustību traucējumiem, vājredzīgiem, gan pārējiem pasažieriem. </a:t>
            </a:r>
          </a:p>
          <a:p>
            <a:pPr marL="342900" indent="-342900" algn="just">
              <a:spcBef>
                <a:spcPct val="50000"/>
              </a:spcBef>
              <a:buFont typeface="Arial" pitchFamily="34" charset="0"/>
              <a:buChar char="•"/>
            </a:pPr>
            <a:r>
              <a:rPr lang="lv-LV" sz="2800" dirty="0">
                <a:solidFill>
                  <a:schemeClr val="tx1"/>
                </a:solidFill>
              </a:rPr>
              <a:t>Ēkām jābūt pieejamām ikvienam. </a:t>
            </a:r>
          </a:p>
        </p:txBody>
      </p:sp>
      <p:pic>
        <p:nvPicPr>
          <p:cNvPr id="4" name="Picture 13" descr="ACCESSIBILITY-71708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2486568"/>
            <a:ext cx="3816424" cy="3744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12" descr="Viesu nams Kazdang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3968" y="2486568"/>
            <a:ext cx="4634043" cy="3744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0" name="Picture 2" descr="D:\Andis\Documents\VIDES PIEEJAMĪBA\Vides pieejamiba - BILDES\Vide www\disability_door_ramp_q_483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2486568"/>
            <a:ext cx="4634043" cy="3744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250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750"/>
                                  </p:stCondLst>
                                  <p:childTnLst>
                                    <p:animRot by="120000">
                                      <p:cBhvr>
                                        <p:cTn id="6" dur="75" fill="hold">
                                          <p:stCondLst>
                                            <p:cond delay="0"/>
                                          </p:stCondLst>
                                        </p:cTn>
                                        <p:tgtEl>
                                          <p:spTgt spid="5123">
                                            <p:txEl>
                                              <p:pRg st="2" end="2"/>
                                            </p:txEl>
                                          </p:spTgt>
                                        </p:tgtEl>
                                        <p:attrNameLst>
                                          <p:attrName>r</p:attrName>
                                        </p:attrNameLst>
                                      </p:cBhvr>
                                    </p:animRot>
                                    <p:animRot by="-240000">
                                      <p:cBhvr>
                                        <p:cTn id="7" dur="150" fill="hold">
                                          <p:stCondLst>
                                            <p:cond delay="150"/>
                                          </p:stCondLst>
                                        </p:cTn>
                                        <p:tgtEl>
                                          <p:spTgt spid="5123">
                                            <p:txEl>
                                              <p:pRg st="2" end="2"/>
                                            </p:txEl>
                                          </p:spTgt>
                                        </p:tgtEl>
                                        <p:attrNameLst>
                                          <p:attrName>r</p:attrName>
                                        </p:attrNameLst>
                                      </p:cBhvr>
                                    </p:animRot>
                                    <p:animRot by="240000">
                                      <p:cBhvr>
                                        <p:cTn id="8" dur="150" fill="hold">
                                          <p:stCondLst>
                                            <p:cond delay="300"/>
                                          </p:stCondLst>
                                        </p:cTn>
                                        <p:tgtEl>
                                          <p:spTgt spid="5123">
                                            <p:txEl>
                                              <p:pRg st="2" end="2"/>
                                            </p:txEl>
                                          </p:spTgt>
                                        </p:tgtEl>
                                        <p:attrNameLst>
                                          <p:attrName>r</p:attrName>
                                        </p:attrNameLst>
                                      </p:cBhvr>
                                    </p:animRot>
                                    <p:animRot by="-240000">
                                      <p:cBhvr>
                                        <p:cTn id="9" dur="150" fill="hold">
                                          <p:stCondLst>
                                            <p:cond delay="450"/>
                                          </p:stCondLst>
                                        </p:cTn>
                                        <p:tgtEl>
                                          <p:spTgt spid="5123">
                                            <p:txEl>
                                              <p:pRg st="2" end="2"/>
                                            </p:txEl>
                                          </p:spTgt>
                                        </p:tgtEl>
                                        <p:attrNameLst>
                                          <p:attrName>r</p:attrName>
                                        </p:attrNameLst>
                                      </p:cBhvr>
                                    </p:animRot>
                                    <p:animRot by="120000">
                                      <p:cBhvr>
                                        <p:cTn id="10" dur="150" fill="hold">
                                          <p:stCondLst>
                                            <p:cond delay="600"/>
                                          </p:stCondLst>
                                        </p:cTn>
                                        <p:tgtEl>
                                          <p:spTgt spid="5123">
                                            <p:txEl>
                                              <p:pRg st="2" end="2"/>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5126"/>
                                        </p:tgtEl>
                                        <p:attrNameLst>
                                          <p:attrName>ppt_w</p:attrName>
                                        </p:attrNameLst>
                                      </p:cBhvr>
                                      <p:tavLst>
                                        <p:tav tm="0">
                                          <p:val>
                                            <p:strVal val="ppt_w"/>
                                          </p:val>
                                        </p:tav>
                                        <p:tav tm="100000">
                                          <p:val>
                                            <p:fltVal val="0"/>
                                          </p:val>
                                        </p:tav>
                                      </p:tavLst>
                                    </p:anim>
                                    <p:anim calcmode="lin" valueType="num">
                                      <p:cBhvr>
                                        <p:cTn id="15" dur="500"/>
                                        <p:tgtEl>
                                          <p:spTgt spid="5126"/>
                                        </p:tgtEl>
                                        <p:attrNameLst>
                                          <p:attrName>ppt_h</p:attrName>
                                        </p:attrNameLst>
                                      </p:cBhvr>
                                      <p:tavLst>
                                        <p:tav tm="0">
                                          <p:val>
                                            <p:strVal val="ppt_h"/>
                                          </p:val>
                                        </p:tav>
                                        <p:tav tm="100000">
                                          <p:val>
                                            <p:fltVal val="0"/>
                                          </p:val>
                                        </p:tav>
                                      </p:tavLst>
                                    </p:anim>
                                    <p:animEffect transition="out" filter="fade">
                                      <p:cBhvr>
                                        <p:cTn id="16" dur="500"/>
                                        <p:tgtEl>
                                          <p:spTgt spid="5126"/>
                                        </p:tgtEl>
                                      </p:cBhvr>
                                    </p:animEffect>
                                    <p:set>
                                      <p:cBhvr>
                                        <p:cTn id="17" dur="1" fill="hold">
                                          <p:stCondLst>
                                            <p:cond delay="499"/>
                                          </p:stCondLst>
                                        </p:cTn>
                                        <p:tgtEl>
                                          <p:spTgt spid="5126"/>
                                        </p:tgtEl>
                                        <p:attrNameLst>
                                          <p:attrName>style.visibility</p:attrName>
                                        </p:attrNameLst>
                                      </p:cBhvr>
                                      <p:to>
                                        <p:strVal val="hidden"/>
                                      </p:to>
                                    </p:se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250" fill="hold"/>
                                        <p:tgtEl>
                                          <p:spTgt spid="4"/>
                                        </p:tgtEl>
                                        <p:attrNameLst>
                                          <p:attrName>ppt_w</p:attrName>
                                        </p:attrNameLst>
                                      </p:cBhvr>
                                      <p:tavLst>
                                        <p:tav tm="0">
                                          <p:val>
                                            <p:fltVal val="0"/>
                                          </p:val>
                                        </p:tav>
                                        <p:tav tm="100000">
                                          <p:val>
                                            <p:strVal val="#ppt_w"/>
                                          </p:val>
                                        </p:tav>
                                      </p:tavLst>
                                    </p:anim>
                                    <p:anim calcmode="lin" valueType="num">
                                      <p:cBhvr>
                                        <p:cTn id="22" dur="1250" fill="hold"/>
                                        <p:tgtEl>
                                          <p:spTgt spid="4"/>
                                        </p:tgtEl>
                                        <p:attrNameLst>
                                          <p:attrName>ppt_h</p:attrName>
                                        </p:attrNameLst>
                                      </p:cBhvr>
                                      <p:tavLst>
                                        <p:tav tm="0">
                                          <p:val>
                                            <p:fltVal val="0"/>
                                          </p:val>
                                        </p:tav>
                                        <p:tav tm="100000">
                                          <p:val>
                                            <p:strVal val="#ppt_h"/>
                                          </p:val>
                                        </p:tav>
                                      </p:tavLst>
                                    </p:anim>
                                    <p:animEffect transition="in" filter="fade">
                                      <p:cBhvr>
                                        <p:cTn id="23" dur="125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250" fill="hold"/>
                                        <p:tgtEl>
                                          <p:spTgt spid="5"/>
                                        </p:tgtEl>
                                        <p:attrNameLst>
                                          <p:attrName>ppt_w</p:attrName>
                                        </p:attrNameLst>
                                      </p:cBhvr>
                                      <p:tavLst>
                                        <p:tav tm="0">
                                          <p:val>
                                            <p:fltVal val="0"/>
                                          </p:val>
                                        </p:tav>
                                        <p:tav tm="100000">
                                          <p:val>
                                            <p:strVal val="#ppt_w"/>
                                          </p:val>
                                        </p:tav>
                                      </p:tavLst>
                                    </p:anim>
                                    <p:anim calcmode="lin" valueType="num">
                                      <p:cBhvr>
                                        <p:cTn id="29" dur="1250" fill="hold"/>
                                        <p:tgtEl>
                                          <p:spTgt spid="5"/>
                                        </p:tgtEl>
                                        <p:attrNameLst>
                                          <p:attrName>ppt_h</p:attrName>
                                        </p:attrNameLst>
                                      </p:cBhvr>
                                      <p:tavLst>
                                        <p:tav tm="0">
                                          <p:val>
                                            <p:fltVal val="0"/>
                                          </p:val>
                                        </p:tav>
                                        <p:tav tm="100000">
                                          <p:val>
                                            <p:strVal val="#ppt_h"/>
                                          </p:val>
                                        </p:tav>
                                      </p:tavLst>
                                    </p:anim>
                                    <p:animEffect transition="in" filter="fade">
                                      <p:cBhvr>
                                        <p:cTn id="30" dur="125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1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0" y="836712"/>
            <a:ext cx="9143999" cy="523220"/>
          </a:xfrm>
          <a:prstGeom prst="rect">
            <a:avLst/>
          </a:prstGeom>
        </p:spPr>
        <p:txBody>
          <a:bodyPr wrap="square">
            <a:spAutoFit/>
          </a:bodyPr>
          <a:lstStyle/>
          <a:p>
            <a:pPr lvl="1" algn="ctr"/>
            <a:r>
              <a:rPr lang="lv-LV" sz="2800" b="1" dirty="0" smtClean="0"/>
              <a:t>PLUDMALES  UN  PELDVIETAS</a:t>
            </a:r>
            <a:endParaRPr lang="lv-LV" sz="2800" b="1" dirty="0"/>
          </a:p>
        </p:txBody>
      </p:sp>
      <p:sp>
        <p:nvSpPr>
          <p:cNvPr id="3" name="Rectangle 2"/>
          <p:cNvSpPr/>
          <p:nvPr/>
        </p:nvSpPr>
        <p:spPr>
          <a:xfrm>
            <a:off x="-36512" y="1556792"/>
            <a:ext cx="3960440" cy="5324535"/>
          </a:xfrm>
          <a:prstGeom prst="rect">
            <a:avLst/>
          </a:prstGeom>
        </p:spPr>
        <p:txBody>
          <a:bodyPr wrap="square">
            <a:spAutoFit/>
          </a:bodyPr>
          <a:lstStyle/>
          <a:p>
            <a:pPr marL="285750" indent="-285750" algn="just">
              <a:buFont typeface="Arial" pitchFamily="34" charset="0"/>
              <a:buChar char="•"/>
            </a:pPr>
            <a:r>
              <a:rPr lang="lv-LV" sz="2000" dirty="0" smtClean="0"/>
              <a:t>Lai </a:t>
            </a:r>
            <a:r>
              <a:rPr lang="lv-LV" sz="2000" dirty="0"/>
              <a:t>nodrošinātu cilvēkiem ar redzes traucējumiem drošu peldēšanu, peldvietās ir uzstādītas audio bojas, kuras sniedz informāciju cilvēkam par viņa atrašanās vietu ūdenī (attālumu un </a:t>
            </a:r>
            <a:r>
              <a:rPr lang="lv-LV" sz="2000" dirty="0" smtClean="0"/>
              <a:t>krastu)</a:t>
            </a:r>
          </a:p>
          <a:p>
            <a:pPr marL="285750" indent="-285750" algn="just">
              <a:buFont typeface="Arial" pitchFamily="34" charset="0"/>
              <a:buChar char="•"/>
            </a:pPr>
            <a:r>
              <a:rPr lang="lv-LV" sz="2000" dirty="0" smtClean="0"/>
              <a:t>Vismaz divas </a:t>
            </a:r>
            <a:r>
              <a:rPr lang="lv-LV" sz="2000" dirty="0"/>
              <a:t>audio </a:t>
            </a:r>
            <a:r>
              <a:rPr lang="lv-LV" sz="2000" dirty="0" smtClean="0"/>
              <a:t>bojas tiek </a:t>
            </a:r>
            <a:r>
              <a:rPr lang="lv-LV" sz="2000" dirty="0"/>
              <a:t>uzstādītas </a:t>
            </a:r>
            <a:r>
              <a:rPr lang="lv-LV" sz="2000" dirty="0" smtClean="0"/>
              <a:t>ūdenī (ar skaņas intervālu </a:t>
            </a:r>
            <a:r>
              <a:rPr lang="lv-LV" sz="2000" dirty="0"/>
              <a:t>10 – 15 </a:t>
            </a:r>
            <a:r>
              <a:rPr lang="lv-LV" sz="2000" dirty="0" err="1" smtClean="0"/>
              <a:t>sek</a:t>
            </a:r>
            <a:r>
              <a:rPr lang="lv-LV" sz="2000" dirty="0" smtClean="0"/>
              <a:t>) </a:t>
            </a:r>
            <a:r>
              <a:rPr lang="lv-LV" sz="2000" dirty="0"/>
              <a:t>un </a:t>
            </a:r>
            <a:r>
              <a:rPr lang="lv-LV" sz="2000" dirty="0" smtClean="0"/>
              <a:t>raidītāju </a:t>
            </a:r>
            <a:r>
              <a:rPr lang="lv-LV" sz="2000" dirty="0"/>
              <a:t>krastā, tādējādi tiek izveidota droša peldēšanās zona cilvēkiem ar redzes </a:t>
            </a:r>
            <a:r>
              <a:rPr lang="lv-LV" sz="2000" dirty="0" smtClean="0"/>
              <a:t>traucējumiem</a:t>
            </a:r>
          </a:p>
          <a:p>
            <a:pPr marL="285750" indent="-285750" algn="just">
              <a:buFont typeface="Arial" pitchFamily="34" charset="0"/>
              <a:buChar char="•"/>
            </a:pPr>
            <a:r>
              <a:rPr lang="lv-LV" sz="2000" dirty="0" smtClean="0"/>
              <a:t>Uz rokas ir uzliekama aproce, ar kuras palīdzību aktivizē raidītāju krastā, </a:t>
            </a:r>
            <a:r>
              <a:rPr lang="lv-LV" sz="2000" dirty="0"/>
              <a:t>drošai </a:t>
            </a:r>
            <a:r>
              <a:rPr lang="lv-LV" sz="2000" dirty="0" smtClean="0"/>
              <a:t>peldēšanai un iznākšanai no peldvietas</a:t>
            </a:r>
            <a:endParaRPr lang="lv-LV"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1556792"/>
            <a:ext cx="3912097" cy="522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6" descr="http://mail.inbox.lv/view?msgmailbox=INBOX&amp;index=6620&amp;array_index=0&amp;id=2&amp;part_id=2&amp;actionID=view_attach&amp;f=20140730_111646.jpg&amp;thumb=0&amp;cache=3db750417575b50e4a7b36cf5093589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1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2132856"/>
            <a:ext cx="5007031" cy="370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2132856"/>
            <a:ext cx="5016405" cy="370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D:\Andis\Documents\VIDES PIEEJAMĪBA\Vides pieejamiba - BILDES\Vide Liepājā\Pieejama pludmale\Aproces\IMG_3232.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995937" y="2132856"/>
            <a:ext cx="5016404" cy="3707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a:spLocks noChangeArrowheads="1"/>
          </p:cNvSpPr>
          <p:nvPr/>
        </p:nvSpPr>
        <p:spPr bwMode="auto">
          <a:xfrm>
            <a:off x="3995937" y="2132856"/>
            <a:ext cx="5016403" cy="3707212"/>
          </a:xfrm>
          <a:prstGeom prst="rect">
            <a:avLst/>
          </a:prstGeom>
          <a:blipFill dpi="0" rotWithShape="1">
            <a:blip r:embed="rId6"/>
            <a:srcRect/>
            <a:stretch>
              <a:fillRect/>
            </a:stretch>
          </a:blipFill>
          <a:ln w="9525" algn="ctr">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20875560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250"/>
                                        <p:tgtEl>
                                          <p:spTgt spid="7170"/>
                                        </p:tgtEl>
                                      </p:cBhvr>
                                    </p:animEffect>
                                    <p:set>
                                      <p:cBhvr>
                                        <p:cTn id="7" dur="1" fill="hold">
                                          <p:stCondLst>
                                            <p:cond delay="1249"/>
                                          </p:stCondLst>
                                        </p:cTn>
                                        <p:tgtEl>
                                          <p:spTgt spid="717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IEKŠĒJĀ  VIDE</a:t>
            </a:r>
          </a:p>
        </p:txBody>
      </p:sp>
      <p:sp>
        <p:nvSpPr>
          <p:cNvPr id="4" name="Rectangle 3"/>
          <p:cNvSpPr/>
          <p:nvPr/>
        </p:nvSpPr>
        <p:spPr>
          <a:xfrm>
            <a:off x="-180528" y="836712"/>
            <a:ext cx="9324527" cy="523220"/>
          </a:xfrm>
          <a:prstGeom prst="rect">
            <a:avLst/>
          </a:prstGeom>
        </p:spPr>
        <p:txBody>
          <a:bodyPr wrap="square">
            <a:spAutoFit/>
          </a:bodyPr>
          <a:lstStyle/>
          <a:p>
            <a:pPr lvl="1"/>
            <a:r>
              <a:rPr lang="lv-LV" sz="2800" b="1" dirty="0" smtClean="0"/>
              <a:t>TELPU  LABIEKĀRTOJUMS   UN   APRĪKOJUMS</a:t>
            </a:r>
            <a:endParaRPr lang="lv-LV" sz="2800" b="1" dirty="0"/>
          </a:p>
        </p:txBody>
      </p:sp>
      <p:sp>
        <p:nvSpPr>
          <p:cNvPr id="8" name="Rectangle 7"/>
          <p:cNvSpPr/>
          <p:nvPr/>
        </p:nvSpPr>
        <p:spPr>
          <a:xfrm>
            <a:off x="251520" y="4221088"/>
            <a:ext cx="3384376" cy="400110"/>
          </a:xfrm>
          <a:prstGeom prst="rect">
            <a:avLst/>
          </a:prstGeom>
        </p:spPr>
        <p:txBody>
          <a:bodyPr wrap="square">
            <a:spAutoFit/>
          </a:bodyPr>
          <a:lstStyle/>
          <a:p>
            <a:pPr marL="285750" indent="-285750">
              <a:buFont typeface="Arial" pitchFamily="34" charset="0"/>
              <a:buChar char="•"/>
            </a:pPr>
            <a:r>
              <a:rPr lang="lv-LV" sz="2000" dirty="0" smtClean="0"/>
              <a:t>Iekārtas  un  mēbeles </a:t>
            </a:r>
          </a:p>
        </p:txBody>
      </p:sp>
      <p:sp>
        <p:nvSpPr>
          <p:cNvPr id="6" name="Rectangle 5"/>
          <p:cNvSpPr/>
          <p:nvPr/>
        </p:nvSpPr>
        <p:spPr>
          <a:xfrm>
            <a:off x="251520" y="2924944"/>
            <a:ext cx="2881302" cy="400110"/>
          </a:xfrm>
          <a:prstGeom prst="rect">
            <a:avLst/>
          </a:prstGeom>
        </p:spPr>
        <p:txBody>
          <a:bodyPr wrap="none">
            <a:spAutoFit/>
          </a:bodyPr>
          <a:lstStyle/>
          <a:p>
            <a:pPr marL="285750" indent="-285750">
              <a:buFont typeface="Arial" pitchFamily="34" charset="0"/>
              <a:buChar char="•"/>
            </a:pPr>
            <a:r>
              <a:rPr lang="lv-LV" sz="2000" dirty="0" smtClean="0"/>
              <a:t>Krāsas,  kontrasti,  toņi</a:t>
            </a:r>
            <a:endParaRPr lang="lv-LV" sz="2000" dirty="0"/>
          </a:p>
        </p:txBody>
      </p:sp>
      <p:sp>
        <p:nvSpPr>
          <p:cNvPr id="7" name="Rectangle 6"/>
          <p:cNvSpPr/>
          <p:nvPr/>
        </p:nvSpPr>
        <p:spPr>
          <a:xfrm>
            <a:off x="251520" y="3356992"/>
            <a:ext cx="2308645" cy="400110"/>
          </a:xfrm>
          <a:prstGeom prst="rect">
            <a:avLst/>
          </a:prstGeom>
        </p:spPr>
        <p:txBody>
          <a:bodyPr wrap="none">
            <a:spAutoFit/>
          </a:bodyPr>
          <a:lstStyle/>
          <a:p>
            <a:pPr marL="285750" indent="-285750">
              <a:buFont typeface="Arial" pitchFamily="34" charset="0"/>
              <a:buChar char="•"/>
            </a:pPr>
            <a:r>
              <a:rPr lang="lv-LV" sz="2000" dirty="0" smtClean="0"/>
              <a:t>Sienas  un  gaiteņi</a:t>
            </a:r>
            <a:endParaRPr lang="lv-LV" sz="2000" dirty="0"/>
          </a:p>
        </p:txBody>
      </p:sp>
      <p:sp>
        <p:nvSpPr>
          <p:cNvPr id="9" name="Rectangle 8"/>
          <p:cNvSpPr/>
          <p:nvPr/>
        </p:nvSpPr>
        <p:spPr>
          <a:xfrm>
            <a:off x="251520" y="3789040"/>
            <a:ext cx="2089033" cy="400110"/>
          </a:xfrm>
          <a:prstGeom prst="rect">
            <a:avLst/>
          </a:prstGeom>
        </p:spPr>
        <p:txBody>
          <a:bodyPr wrap="none">
            <a:spAutoFit/>
          </a:bodyPr>
          <a:lstStyle/>
          <a:p>
            <a:pPr marL="285750" indent="-285750">
              <a:buFont typeface="Arial" pitchFamily="34" charset="0"/>
              <a:buChar char="•"/>
            </a:pPr>
            <a:r>
              <a:rPr lang="lv-LV" sz="2000" dirty="0" smtClean="0"/>
              <a:t>Grīdas  virsmas</a:t>
            </a:r>
            <a:endParaRPr lang="lv-LV" sz="2000" dirty="0"/>
          </a:p>
        </p:txBody>
      </p:sp>
      <p:pic>
        <p:nvPicPr>
          <p:cNvPr id="1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93567" y="2060848"/>
            <a:ext cx="5636139" cy="3754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 name="Picture 2" descr="D:\Documents\Vides pieejamiba\Vides pieejamība  - DARBA\Bildes\kontrasts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93568" y="2060849"/>
            <a:ext cx="5636138" cy="37547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97730" y="2066871"/>
            <a:ext cx="5631976" cy="3748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descr="D:\Documents\Vides pieejamiba\Vides pieejamiba - BILDES\Vide Liepājā\Vide LNB\Biedrībā vadlīnijas iekšā\DSC0934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93567" y="2054410"/>
            <a:ext cx="5636139" cy="37736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D:\Documents\Vides pieejamiba\Vides pieejamiba bildes\Pozitivie_piemeri\Koridors3.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297730" y="2054410"/>
            <a:ext cx="5631976" cy="3773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 name="Picture 1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63787" y="2054409"/>
            <a:ext cx="5665919" cy="3773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149799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250"/>
                                        <p:tgtEl>
                                          <p:spTgt spid="25"/>
                                        </p:tgtEl>
                                      </p:cBhvr>
                                    </p:animEffect>
                                    <p:anim calcmode="lin" valueType="num">
                                      <p:cBhvr>
                                        <p:cTn id="15" dur="1250" fill="hold"/>
                                        <p:tgtEl>
                                          <p:spTgt spid="25"/>
                                        </p:tgtEl>
                                        <p:attrNameLst>
                                          <p:attrName>ppt_x</p:attrName>
                                        </p:attrNameLst>
                                      </p:cBhvr>
                                      <p:tavLst>
                                        <p:tav tm="0">
                                          <p:val>
                                            <p:strVal val="#ppt_x"/>
                                          </p:val>
                                        </p:tav>
                                        <p:tav tm="100000">
                                          <p:val>
                                            <p:strVal val="#ppt_x"/>
                                          </p:val>
                                        </p:tav>
                                      </p:tavLst>
                                    </p:anim>
                                    <p:anim calcmode="lin" valueType="num">
                                      <p:cBhvr>
                                        <p:cTn id="16" dur="125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250"/>
                                        <p:tgtEl>
                                          <p:spTgt spid="7"/>
                                        </p:tgtEl>
                                      </p:cBhvr>
                                    </p:animEffect>
                                    <p:anim calcmode="lin" valueType="num">
                                      <p:cBhvr>
                                        <p:cTn id="20" dur="1250" fill="hold"/>
                                        <p:tgtEl>
                                          <p:spTgt spid="7"/>
                                        </p:tgtEl>
                                        <p:attrNameLst>
                                          <p:attrName>ppt_x</p:attrName>
                                        </p:attrNameLst>
                                      </p:cBhvr>
                                      <p:tavLst>
                                        <p:tav tm="0">
                                          <p:val>
                                            <p:strVal val="#ppt_x"/>
                                          </p:val>
                                        </p:tav>
                                        <p:tav tm="100000">
                                          <p:val>
                                            <p:strVal val="#ppt_x"/>
                                          </p:val>
                                        </p:tav>
                                      </p:tavLst>
                                    </p:anim>
                                    <p:anim calcmode="lin" valueType="num">
                                      <p:cBhvr>
                                        <p:cTn id="21" dur="1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250"/>
                                        <p:tgtEl>
                                          <p:spTgt spid="26"/>
                                        </p:tgtEl>
                                      </p:cBhvr>
                                    </p:animEffect>
                                    <p:anim calcmode="lin" valueType="num">
                                      <p:cBhvr>
                                        <p:cTn id="27" dur="1250" fill="hold"/>
                                        <p:tgtEl>
                                          <p:spTgt spid="26"/>
                                        </p:tgtEl>
                                        <p:attrNameLst>
                                          <p:attrName>ppt_x</p:attrName>
                                        </p:attrNameLst>
                                      </p:cBhvr>
                                      <p:tavLst>
                                        <p:tav tm="0">
                                          <p:val>
                                            <p:strVal val="#ppt_x"/>
                                          </p:val>
                                        </p:tav>
                                        <p:tav tm="100000">
                                          <p:val>
                                            <p:strVal val="#ppt_x"/>
                                          </p:val>
                                        </p:tav>
                                      </p:tavLst>
                                    </p:anim>
                                    <p:anim calcmode="lin" valueType="num">
                                      <p:cBhvr>
                                        <p:cTn id="28" dur="12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250"/>
                                        <p:tgtEl>
                                          <p:spTgt spid="27"/>
                                        </p:tgtEl>
                                      </p:cBhvr>
                                    </p:animEffect>
                                    <p:anim calcmode="lin" valueType="num">
                                      <p:cBhvr>
                                        <p:cTn id="34" dur="1250" fill="hold"/>
                                        <p:tgtEl>
                                          <p:spTgt spid="27"/>
                                        </p:tgtEl>
                                        <p:attrNameLst>
                                          <p:attrName>ppt_x</p:attrName>
                                        </p:attrNameLst>
                                      </p:cBhvr>
                                      <p:tavLst>
                                        <p:tav tm="0">
                                          <p:val>
                                            <p:strVal val="#ppt_x"/>
                                          </p:val>
                                        </p:tav>
                                        <p:tav tm="100000">
                                          <p:val>
                                            <p:strVal val="#ppt_x"/>
                                          </p:val>
                                        </p:tav>
                                      </p:tavLst>
                                    </p:anim>
                                    <p:anim calcmode="lin" valueType="num">
                                      <p:cBhvr>
                                        <p:cTn id="35" dur="125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250"/>
                                        <p:tgtEl>
                                          <p:spTgt spid="9"/>
                                        </p:tgtEl>
                                      </p:cBhvr>
                                    </p:animEffect>
                                    <p:anim calcmode="lin" valueType="num">
                                      <p:cBhvr>
                                        <p:cTn id="39" dur="1250" fill="hold"/>
                                        <p:tgtEl>
                                          <p:spTgt spid="9"/>
                                        </p:tgtEl>
                                        <p:attrNameLst>
                                          <p:attrName>ppt_x</p:attrName>
                                        </p:attrNameLst>
                                      </p:cBhvr>
                                      <p:tavLst>
                                        <p:tav tm="0">
                                          <p:val>
                                            <p:strVal val="#ppt_x"/>
                                          </p:val>
                                        </p:tav>
                                        <p:tav tm="100000">
                                          <p:val>
                                            <p:strVal val="#ppt_x"/>
                                          </p:val>
                                        </p:tav>
                                      </p:tavLst>
                                    </p:anim>
                                    <p:anim calcmode="lin" valueType="num">
                                      <p:cBhvr>
                                        <p:cTn id="40" dur="1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250"/>
                                        <p:tgtEl>
                                          <p:spTgt spid="8"/>
                                        </p:tgtEl>
                                      </p:cBhvr>
                                    </p:animEffect>
                                    <p:anim calcmode="lin" valueType="num">
                                      <p:cBhvr>
                                        <p:cTn id="46" dur="1250" fill="hold"/>
                                        <p:tgtEl>
                                          <p:spTgt spid="8"/>
                                        </p:tgtEl>
                                        <p:attrNameLst>
                                          <p:attrName>ppt_x</p:attrName>
                                        </p:attrNameLst>
                                      </p:cBhvr>
                                      <p:tavLst>
                                        <p:tav tm="0">
                                          <p:val>
                                            <p:strVal val="#ppt_x"/>
                                          </p:val>
                                        </p:tav>
                                        <p:tav tm="100000">
                                          <p:val>
                                            <p:strVal val="#ppt_x"/>
                                          </p:val>
                                        </p:tav>
                                      </p:tavLst>
                                    </p:anim>
                                    <p:anim calcmode="lin" valueType="num">
                                      <p:cBhvr>
                                        <p:cTn id="47" dur="1250" fill="hold"/>
                                        <p:tgtEl>
                                          <p:spTgt spid="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250"/>
                                        <p:tgtEl>
                                          <p:spTgt spid="28"/>
                                        </p:tgtEl>
                                      </p:cBhvr>
                                    </p:animEffect>
                                    <p:anim calcmode="lin" valueType="num">
                                      <p:cBhvr>
                                        <p:cTn id="51" dur="1250" fill="hold"/>
                                        <p:tgtEl>
                                          <p:spTgt spid="28"/>
                                        </p:tgtEl>
                                        <p:attrNameLst>
                                          <p:attrName>ppt_x</p:attrName>
                                        </p:attrNameLst>
                                      </p:cBhvr>
                                      <p:tavLst>
                                        <p:tav tm="0">
                                          <p:val>
                                            <p:strVal val="#ppt_x"/>
                                          </p:val>
                                        </p:tav>
                                        <p:tav tm="100000">
                                          <p:val>
                                            <p:strVal val="#ppt_x"/>
                                          </p:val>
                                        </p:tav>
                                      </p:tavLst>
                                    </p:anim>
                                    <p:anim calcmode="lin" valueType="num">
                                      <p:cBhvr>
                                        <p:cTn id="52" dur="12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IEKŠĒJĀ  VIDE</a:t>
            </a:r>
          </a:p>
        </p:txBody>
      </p:sp>
      <p:sp>
        <p:nvSpPr>
          <p:cNvPr id="4" name="Rectangle 3"/>
          <p:cNvSpPr/>
          <p:nvPr/>
        </p:nvSpPr>
        <p:spPr>
          <a:xfrm>
            <a:off x="-180528" y="836712"/>
            <a:ext cx="9324527" cy="523220"/>
          </a:xfrm>
          <a:prstGeom prst="rect">
            <a:avLst/>
          </a:prstGeom>
        </p:spPr>
        <p:txBody>
          <a:bodyPr wrap="square">
            <a:spAutoFit/>
          </a:bodyPr>
          <a:lstStyle/>
          <a:p>
            <a:pPr lvl="1" algn="ctr"/>
            <a:r>
              <a:rPr lang="lv-LV" sz="2800" b="1" dirty="0"/>
              <a:t>DURVIS </a:t>
            </a:r>
            <a:r>
              <a:rPr lang="lv-LV" sz="2800" b="1" dirty="0" smtClean="0"/>
              <a:t> UN  STIKLOTĀS  SIENAS</a:t>
            </a:r>
            <a:endParaRPr lang="lv-LV" sz="2800" b="1" dirty="0"/>
          </a:p>
        </p:txBody>
      </p:sp>
      <p:sp>
        <p:nvSpPr>
          <p:cNvPr id="2" name="Rectangle 1"/>
          <p:cNvSpPr/>
          <p:nvPr/>
        </p:nvSpPr>
        <p:spPr>
          <a:xfrm>
            <a:off x="-36512" y="1416833"/>
            <a:ext cx="5552030" cy="5324535"/>
          </a:xfrm>
          <a:prstGeom prst="rect">
            <a:avLst/>
          </a:prstGeom>
        </p:spPr>
        <p:txBody>
          <a:bodyPr wrap="square">
            <a:spAutoFit/>
          </a:bodyPr>
          <a:lstStyle/>
          <a:p>
            <a:pPr marL="285750" indent="-285750" algn="just">
              <a:buFont typeface="Arial" pitchFamily="34" charset="0"/>
              <a:buChar char="•"/>
            </a:pPr>
            <a:r>
              <a:rPr lang="lv-LV" sz="2000" dirty="0"/>
              <a:t>Visām </a:t>
            </a:r>
            <a:r>
              <a:rPr lang="lv-LV" sz="2000" dirty="0" smtClean="0"/>
              <a:t>stiklotajām norobežojošajām konstrukcijām, stikla </a:t>
            </a:r>
            <a:r>
              <a:rPr lang="lv-LV" sz="2000" dirty="0"/>
              <a:t>sienām un durvju virsmām, jābūt </a:t>
            </a:r>
            <a:r>
              <a:rPr lang="lv-LV" sz="2000" dirty="0" smtClean="0"/>
              <a:t>izgatavotām </a:t>
            </a:r>
            <a:r>
              <a:rPr lang="lv-LV" sz="2000" dirty="0"/>
              <a:t>no rūdīta vai </a:t>
            </a:r>
            <a:r>
              <a:rPr lang="lv-LV" sz="2000" dirty="0" err="1"/>
              <a:t>armēta</a:t>
            </a:r>
            <a:r>
              <a:rPr lang="lv-LV" sz="2000" dirty="0"/>
              <a:t> </a:t>
            </a:r>
            <a:r>
              <a:rPr lang="lv-LV" sz="2000" dirty="0" smtClean="0"/>
              <a:t>stikla. Tās </a:t>
            </a:r>
            <a:r>
              <a:rPr lang="lv-LV" sz="2000" dirty="0"/>
              <a:t>ir marķētas kontrastējošā (ieteicams spilgti dzeltenā, oranžā, salātu zaļā) krāsā. Marķējuma augšējās malas no grīdas līmeņa ir 1,60 m, 1,40 m un 0,35 m. Katrs kontrastējošais marķējums ir 0,10 m platā </a:t>
            </a:r>
            <a:r>
              <a:rPr lang="lv-LV" sz="2000" dirty="0" smtClean="0"/>
              <a:t>joslā</a:t>
            </a:r>
          </a:p>
          <a:p>
            <a:pPr marL="285750" indent="-285750" algn="just">
              <a:buFont typeface="Arial" pitchFamily="34" charset="0"/>
              <a:buChar char="•"/>
            </a:pPr>
            <a:r>
              <a:rPr lang="lv-LV" sz="2000" dirty="0" smtClean="0"/>
              <a:t>Iekštelpās </a:t>
            </a:r>
            <a:r>
              <a:rPr lang="lv-LV" sz="2000" dirty="0"/>
              <a:t>sliekšņi nav pieļaujami, lai nodrošinātu brīvu pārvietošanos cilvēkiem ar funkcionāliem </a:t>
            </a:r>
            <a:r>
              <a:rPr lang="lv-LV" sz="2000" dirty="0" smtClean="0"/>
              <a:t>traucējumiem</a:t>
            </a:r>
          </a:p>
          <a:p>
            <a:pPr marL="285750" lvl="0" indent="-285750" algn="just">
              <a:buFont typeface="Arial" pitchFamily="34" charset="0"/>
              <a:buChar char="•"/>
            </a:pPr>
            <a:r>
              <a:rPr lang="lv-LV" sz="2000" dirty="0" smtClean="0"/>
              <a:t>Stikla </a:t>
            </a:r>
            <a:r>
              <a:rPr lang="lv-LV" sz="2000" dirty="0"/>
              <a:t>sienās, kurās ir stikla durvis bez  redzama durvju rāmja, stikla durvis un durvju rāmi marķē, krāso vai aplīmē kontrastējošā krāsā atbilstoši telpas </a:t>
            </a:r>
            <a:r>
              <a:rPr lang="lv-LV" sz="2000" dirty="0" smtClean="0"/>
              <a:t>dizainam</a:t>
            </a:r>
          </a:p>
          <a:p>
            <a:pPr marL="285750" lvl="0" indent="-285750" algn="just">
              <a:buFont typeface="Arial" pitchFamily="34" charset="0"/>
              <a:buChar char="•"/>
            </a:pPr>
            <a:r>
              <a:rPr lang="lv-LV" sz="2000" dirty="0" smtClean="0"/>
              <a:t>Durvīm</a:t>
            </a:r>
            <a:r>
              <a:rPr lang="lv-LV" sz="2000" dirty="0"/>
              <a:t>, rokturiem un durvju aplodām jākontrastē ar sienām un </a:t>
            </a:r>
            <a:r>
              <a:rPr lang="lv-LV" sz="2000" dirty="0" smtClean="0"/>
              <a:t>grīdu</a:t>
            </a:r>
            <a:endParaRPr lang="lv-LV" sz="2000" dirty="0"/>
          </a:p>
        </p:txBody>
      </p:sp>
      <p:pic>
        <p:nvPicPr>
          <p:cNvPr id="5122" name="Picture 2" descr="D:\Documents\Vides pieejamiba\Prezentacijas\Prezentācijas\LATGALE\Bildes\durvju platums.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91652" y="2222498"/>
            <a:ext cx="3272836" cy="9184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5" name="Picture 3" descr="D:\Andis\Documents\VIDES PIEEJAMĪBA\Vides pieejamiba - BILDES\Vide www\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1652" y="3284984"/>
            <a:ext cx="3272836" cy="32129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ocuments\Vides pieejamiba\Vides pieejamiba - BILDES\Vide Liepājā\Soc.dienests\PC01000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91652" y="3284983"/>
            <a:ext cx="3272836" cy="321297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Andis\Documents\VIDES PIEEJAMĪBA\Vides pieejamiba - BILDES\Vide www\IMG_6905-300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1652" y="3284984"/>
            <a:ext cx="3272836" cy="3212976"/>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Andis\Documents\VIDES PIEEJAMĪBA\Vides pieejamiba - BILDES\Vide www\naivist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1652" y="3284984"/>
            <a:ext cx="3272836" cy="321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1931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5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7"/>
                                        </p:tgtEl>
                                        <p:attrNameLst>
                                          <p:attrName>style.visibility</p:attrName>
                                        </p:attrNameLst>
                                      </p:cBhvr>
                                      <p:to>
                                        <p:strVal val="visible"/>
                                      </p:to>
                                    </p:set>
                                    <p:animEffect transition="in" filter="fade">
                                      <p:cBhvr>
                                        <p:cTn id="17" dur="1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528" y="836712"/>
            <a:ext cx="9324527" cy="523220"/>
          </a:xfrm>
          <a:prstGeom prst="rect">
            <a:avLst/>
          </a:prstGeom>
        </p:spPr>
        <p:txBody>
          <a:bodyPr wrap="square">
            <a:spAutoFit/>
          </a:bodyPr>
          <a:lstStyle/>
          <a:p>
            <a:pPr lvl="1" algn="ctr"/>
            <a:r>
              <a:rPr lang="lv-LV" sz="2800" b="1" dirty="0"/>
              <a:t>DURVIS </a:t>
            </a:r>
            <a:r>
              <a:rPr lang="lv-LV" sz="2800" b="1" dirty="0" smtClean="0"/>
              <a:t> UN  STIKLOTĀS  SIENAS</a:t>
            </a:r>
            <a:endParaRPr lang="lv-LV" sz="2800" b="1" dirty="0"/>
          </a:p>
        </p:txBody>
      </p:sp>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4608000" y="5473800"/>
              <a:ext cx="360" cy="360"/>
            </p14:xfrm>
          </p:contentPart>
        </mc:Choice>
        <mc:Fallback xmlns="">
          <p:pic>
            <p:nvPicPr>
              <p:cNvPr id="9" name="Ink 8"/>
              <p:cNvPicPr/>
              <p:nvPr/>
            </p:nvPicPr>
            <p:blipFill>
              <a:blip r:embed="rId6"/>
              <a:stretch>
                <a:fillRect/>
              </a:stretch>
            </p:blipFill>
            <p:spPr>
              <a:xfrm>
                <a:off x="4598640" y="5464440"/>
                <a:ext cx="19080" cy="19080"/>
              </a:xfrm>
              <a:prstGeom prst="rect">
                <a:avLst/>
              </a:prstGeom>
            </p:spPr>
          </p:pic>
        </mc:Fallback>
      </mc:AlternateContent>
      <p:sp>
        <p:nvSpPr>
          <p:cNvPr id="14" name="Rectangle 3"/>
          <p:cNvSpPr txBox="1">
            <a:spLocks noChangeArrowheads="1"/>
          </p:cNvSpPr>
          <p:nvPr/>
        </p:nvSpPr>
        <p:spPr>
          <a:xfrm>
            <a:off x="0" y="0"/>
            <a:ext cx="9144000" cy="836712"/>
          </a:xfrm>
          <a:prstGeom prst="rect">
            <a:avLst/>
          </a:prstGeom>
        </p:spPr>
        <p:txBody>
          <a:bodyPr vert="horz" anchor="ctr">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buFontTx/>
              <a:buNone/>
            </a:pPr>
            <a:r>
              <a:rPr lang="lv-LV" b="1" i="1" smtClean="0">
                <a:solidFill>
                  <a:srgbClr val="FFFF00"/>
                </a:solidFill>
              </a:rPr>
              <a:t>IEKŠĒJĀ  VIDE</a:t>
            </a:r>
            <a:endParaRPr lang="lv-LV" b="1" i="1" dirty="0" smtClean="0">
              <a:solidFill>
                <a:srgbClr val="FFFF00"/>
              </a:solidFill>
            </a:endParaRPr>
          </a:p>
        </p:txBody>
      </p:sp>
      <p:sp>
        <p:nvSpPr>
          <p:cNvPr id="10" name="Rectangle 9"/>
          <p:cNvSpPr/>
          <p:nvPr/>
        </p:nvSpPr>
        <p:spPr>
          <a:xfrm>
            <a:off x="6660232" y="6093296"/>
            <a:ext cx="2160240" cy="646331"/>
          </a:xfrm>
          <a:prstGeom prst="rect">
            <a:avLst/>
          </a:prstGeom>
        </p:spPr>
        <p:txBody>
          <a:bodyPr wrap="square">
            <a:spAutoFit/>
          </a:bodyPr>
          <a:lstStyle/>
          <a:p>
            <a:pPr lvl="1" algn="ctr"/>
            <a:r>
              <a:rPr lang="lv-LV" sz="3600" b="1" dirty="0" smtClean="0"/>
              <a:t>video</a:t>
            </a:r>
            <a:endParaRPr lang="lv-LV" sz="3600" b="1" dirty="0"/>
          </a:p>
        </p:txBody>
      </p:sp>
      <p:pic>
        <p:nvPicPr>
          <p:cNvPr id="2" name="Glass Door Fail Compilation! - kopija-ver2.wmv">
            <a:hlinkClick r:id="" action="ppaction://media"/>
          </p:cNvPr>
          <p:cNvPicPr>
            <a:picLocks noChangeAspect="1"/>
          </p:cNvPicPr>
          <p:nvPr>
            <a:videoFile r:link="rId1"/>
            <p:extLst>
              <p:ext uri="{DAA4B4D4-6D71-4841-9C94-3DE7FCFB9230}">
                <p14:media xmlns:p14="http://schemas.microsoft.com/office/powerpoint/2010/main" r:embed="rId2">
                  <p14:trim end="1000"/>
                </p14:media>
              </p:ext>
            </p:extLst>
          </p:nvPr>
        </p:nvPicPr>
        <p:blipFill>
          <a:blip r:embed="rId7"/>
          <a:stretch>
            <a:fillRect/>
          </a:stretch>
        </p:blipFill>
        <p:spPr>
          <a:xfrm>
            <a:off x="0" y="1596127"/>
            <a:ext cx="9144000" cy="5143500"/>
          </a:xfrm>
          <a:prstGeom prst="rect">
            <a:avLst/>
          </a:prstGeom>
        </p:spPr>
      </p:pic>
    </p:spTree>
    <p:extLst>
      <p:ext uri="{BB962C8B-B14F-4D97-AF65-F5344CB8AC3E}">
        <p14:creationId xmlns:p14="http://schemas.microsoft.com/office/powerpoint/2010/main" val="17332700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IEKŠĒJĀ  VIDE</a:t>
            </a:r>
          </a:p>
        </p:txBody>
      </p:sp>
      <p:sp>
        <p:nvSpPr>
          <p:cNvPr id="4" name="Rectangle 3"/>
          <p:cNvSpPr/>
          <p:nvPr/>
        </p:nvSpPr>
        <p:spPr>
          <a:xfrm>
            <a:off x="-180528" y="836712"/>
            <a:ext cx="9324527" cy="523220"/>
          </a:xfrm>
          <a:prstGeom prst="rect">
            <a:avLst/>
          </a:prstGeom>
        </p:spPr>
        <p:txBody>
          <a:bodyPr wrap="square">
            <a:spAutoFit/>
          </a:bodyPr>
          <a:lstStyle/>
          <a:p>
            <a:pPr lvl="1" algn="ctr"/>
            <a:r>
              <a:rPr lang="lv-LV" sz="2800" b="1" dirty="0" smtClean="0"/>
              <a:t>INFORMĀCIJAS  PIEEJAMĪBA</a:t>
            </a:r>
            <a:endParaRPr lang="lv-LV" sz="2800" b="1" dirty="0"/>
          </a:p>
        </p:txBody>
      </p:sp>
      <p:pic>
        <p:nvPicPr>
          <p:cNvPr id="717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6645" y="4305590"/>
            <a:ext cx="3167843" cy="2075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66166" y="1440393"/>
            <a:ext cx="1828800" cy="2752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 y="1440393"/>
            <a:ext cx="5652627" cy="5324535"/>
          </a:xfrm>
          <a:prstGeom prst="rect">
            <a:avLst/>
          </a:prstGeom>
        </p:spPr>
        <p:txBody>
          <a:bodyPr wrap="square">
            <a:spAutoFit/>
          </a:bodyPr>
          <a:lstStyle/>
          <a:p>
            <a:pPr marL="285750" indent="-285750" algn="just">
              <a:buFont typeface="Arial" pitchFamily="34" charset="0"/>
              <a:buChar char="•"/>
            </a:pPr>
            <a:r>
              <a:rPr lang="lv-LV" sz="2000" dirty="0" smtClean="0"/>
              <a:t>Uz informatīvajām </a:t>
            </a:r>
            <a:r>
              <a:rPr lang="lv-LV" sz="2000" dirty="0"/>
              <a:t>plāksnēm informācija ir </a:t>
            </a:r>
            <a:r>
              <a:rPr lang="lv-LV" sz="2000" dirty="0" smtClean="0"/>
              <a:t>redzīgo,  </a:t>
            </a:r>
            <a:r>
              <a:rPr lang="lv-LV" sz="2000" dirty="0"/>
              <a:t>Braila rakstā, un </a:t>
            </a:r>
            <a:r>
              <a:rPr lang="lv-LV" sz="2000" dirty="0" smtClean="0"/>
              <a:t>piktogrammas veidā</a:t>
            </a:r>
            <a:endParaRPr lang="lv-LV" sz="2000" dirty="0"/>
          </a:p>
          <a:p>
            <a:pPr marL="285750" indent="-285750" algn="just">
              <a:buFont typeface="Arial" pitchFamily="34" charset="0"/>
              <a:buChar char="•"/>
            </a:pPr>
            <a:r>
              <a:rPr lang="lv-LV" sz="2000" dirty="0" smtClean="0"/>
              <a:t>Informatīvās </a:t>
            </a:r>
            <a:r>
              <a:rPr lang="lv-LV" sz="2000" dirty="0"/>
              <a:t>uzrakstu plāksnes jānovieto 1,30 – 1,60 m augstumā no grīdas līmeņa, blakus durvīm, roktura </a:t>
            </a:r>
            <a:r>
              <a:rPr lang="lv-LV" sz="2000" dirty="0" smtClean="0"/>
              <a:t>pusē</a:t>
            </a:r>
            <a:endParaRPr lang="lv-LV" sz="2000" dirty="0"/>
          </a:p>
          <a:p>
            <a:pPr marL="285750" indent="-285750" algn="just">
              <a:buFont typeface="Arial" pitchFamily="34" charset="0"/>
              <a:buChar char="•"/>
            </a:pPr>
            <a:r>
              <a:rPr lang="lv-LV" sz="2000" dirty="0" smtClean="0"/>
              <a:t>Burti</a:t>
            </a:r>
            <a:r>
              <a:rPr lang="lv-LV" sz="2000" dirty="0"/>
              <a:t>, cipari kontrastē ar </a:t>
            </a:r>
            <a:r>
              <a:rPr lang="lv-LV" sz="2000" dirty="0" smtClean="0"/>
              <a:t>pamatni</a:t>
            </a:r>
            <a:endParaRPr lang="lv-LV" sz="2000" dirty="0"/>
          </a:p>
          <a:p>
            <a:pPr marL="285750" indent="-285750" algn="just">
              <a:buFont typeface="Arial" pitchFamily="34" charset="0"/>
              <a:buChar char="•"/>
            </a:pPr>
            <a:r>
              <a:rPr lang="lv-LV" sz="2000" dirty="0" smtClean="0"/>
              <a:t>Burtu </a:t>
            </a:r>
            <a:r>
              <a:rPr lang="lv-LV" sz="2000" dirty="0"/>
              <a:t>lielums ne mazāks par 2,0 cm, bet cipari ne mazāki par 4,0 cm</a:t>
            </a:r>
          </a:p>
          <a:p>
            <a:pPr marL="285750" indent="-285750" algn="just">
              <a:buFont typeface="Arial" pitchFamily="34" charset="0"/>
              <a:buChar char="•"/>
            </a:pPr>
            <a:r>
              <a:rPr lang="lv-LV" sz="2000" dirty="0" smtClean="0"/>
              <a:t>Burtiem </a:t>
            </a:r>
            <a:r>
              <a:rPr lang="lv-LV" sz="2000" dirty="0"/>
              <a:t>un cipariem jābūt treknrakstā, ne mazāk par 3mm, tie jāveido simetriski burtu </a:t>
            </a:r>
            <a:r>
              <a:rPr lang="lv-LV" sz="2000" dirty="0" smtClean="0"/>
              <a:t>liekumam</a:t>
            </a:r>
            <a:endParaRPr lang="lv-LV" sz="2000" dirty="0"/>
          </a:p>
          <a:p>
            <a:pPr marL="285750" indent="-285750" algn="just">
              <a:buFont typeface="Arial" pitchFamily="34" charset="0"/>
              <a:buChar char="•"/>
            </a:pPr>
            <a:r>
              <a:rPr lang="lv-LV" sz="2000" dirty="0" smtClean="0"/>
              <a:t>Burti </a:t>
            </a:r>
            <a:r>
              <a:rPr lang="lv-LV" sz="2000" dirty="0"/>
              <a:t>un cipari ir veidoti reljefā (sataustāms, izvirzīts uz āru) ne mazāk par 1 </a:t>
            </a:r>
            <a:r>
              <a:rPr lang="lv-LV" sz="2000" dirty="0" smtClean="0"/>
              <a:t>mm</a:t>
            </a:r>
          </a:p>
          <a:p>
            <a:pPr marL="285750" indent="-285750" algn="just">
              <a:buFont typeface="Arial" pitchFamily="34" charset="0"/>
              <a:buChar char="•"/>
            </a:pPr>
            <a:r>
              <a:rPr lang="lv-LV" sz="2000" dirty="0"/>
              <a:t>Uz informatīvās plāksnes zem uzraksta redzīgo </a:t>
            </a:r>
            <a:r>
              <a:rPr lang="lv-LV" sz="2000" dirty="0" smtClean="0"/>
              <a:t>rakstā, </a:t>
            </a:r>
            <a:r>
              <a:rPr lang="lv-LV" sz="2000" dirty="0"/>
              <a:t>atrodas tas pats teksts Braila rakstā, kas cilvēkam ar redzes traucējumiem </a:t>
            </a:r>
            <a:r>
              <a:rPr lang="lv-LV" sz="2000" dirty="0" smtClean="0"/>
              <a:t> ir ērti </a:t>
            </a:r>
            <a:r>
              <a:rPr lang="lv-LV" sz="2000" dirty="0"/>
              <a:t>sataustāms  ar  „</a:t>
            </a:r>
            <a:r>
              <a:rPr lang="lv-LV" sz="2000" dirty="0" err="1"/>
              <a:t>pusmēnestiņa</a:t>
            </a:r>
            <a:r>
              <a:rPr lang="lv-LV" sz="2000" dirty="0"/>
              <a:t>” apzīmējumu, kas atrodas informatīvās plāksnes </a:t>
            </a:r>
            <a:r>
              <a:rPr lang="lv-LV" sz="2000" dirty="0" smtClean="0"/>
              <a:t>sānos</a:t>
            </a:r>
            <a:endParaRPr lang="lv-LV" sz="2000" dirty="0"/>
          </a:p>
        </p:txBody>
      </p:sp>
      <p:pic>
        <p:nvPicPr>
          <p:cNvPr id="5122" name="Picture 2" descr="D:\Documents\Vides pieejamiba\Vides pieejamiba - BILDES\Vide Latvijā\Rīga\Rīgas autoosta\IMG_135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79184" y="1423005"/>
            <a:ext cx="3185304"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2330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anim calcmode="lin" valueType="num">
                                      <p:cBhvr>
                                        <p:cTn id="8" dur="2000" fill="hold"/>
                                        <p:tgtEl>
                                          <p:spTgt spid="5122"/>
                                        </p:tgtEl>
                                        <p:attrNameLst>
                                          <p:attrName>ppt_x</p:attrName>
                                        </p:attrNameLst>
                                      </p:cBhvr>
                                      <p:tavLst>
                                        <p:tav tm="0">
                                          <p:val>
                                            <p:strVal val="#ppt_x"/>
                                          </p:val>
                                        </p:tav>
                                        <p:tav tm="100000">
                                          <p:val>
                                            <p:strVal val="#ppt_x"/>
                                          </p:val>
                                        </p:tav>
                                      </p:tavLst>
                                    </p:anim>
                                    <p:anim calcmode="lin" valueType="num">
                                      <p:cBhvr>
                                        <p:cTn id="9" dur="2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613"/>
          </a:xfrm>
        </p:spPr>
        <p:txBody>
          <a:bodyPr anchor="ctr">
            <a:normAutofit/>
          </a:bodyPr>
          <a:lstStyle/>
          <a:p>
            <a:pPr algn="ctr">
              <a:buFontTx/>
              <a:buNone/>
            </a:pPr>
            <a:r>
              <a:rPr lang="lv-LV" b="1" i="1" dirty="0" smtClean="0">
                <a:solidFill>
                  <a:srgbClr val="FFFF00"/>
                </a:solidFill>
              </a:rPr>
              <a:t>IEKŠĒJĀ  VIDE</a:t>
            </a:r>
          </a:p>
        </p:txBody>
      </p:sp>
      <p:sp>
        <p:nvSpPr>
          <p:cNvPr id="4" name="Rectangle 3"/>
          <p:cNvSpPr/>
          <p:nvPr/>
        </p:nvSpPr>
        <p:spPr>
          <a:xfrm>
            <a:off x="-180528" y="836712"/>
            <a:ext cx="9324527" cy="523220"/>
          </a:xfrm>
          <a:prstGeom prst="rect">
            <a:avLst/>
          </a:prstGeom>
        </p:spPr>
        <p:txBody>
          <a:bodyPr wrap="square">
            <a:spAutoFit/>
          </a:bodyPr>
          <a:lstStyle/>
          <a:p>
            <a:pPr lvl="1" algn="ctr"/>
            <a:r>
              <a:rPr lang="lv-LV" sz="2800" b="1" dirty="0"/>
              <a:t>INFORMĀCIJAS </a:t>
            </a:r>
            <a:r>
              <a:rPr lang="lv-LV" sz="2800" b="1" dirty="0" smtClean="0"/>
              <a:t> PIEEJAMĪBA</a:t>
            </a:r>
            <a:endParaRPr lang="lv-LV" sz="2800" b="1" dirty="0"/>
          </a:p>
        </p:txBody>
      </p:sp>
      <p:sp>
        <p:nvSpPr>
          <p:cNvPr id="2" name="Rectangle 1"/>
          <p:cNvSpPr/>
          <p:nvPr/>
        </p:nvSpPr>
        <p:spPr>
          <a:xfrm>
            <a:off x="3533643" y="1469618"/>
            <a:ext cx="5634401" cy="2523768"/>
          </a:xfrm>
          <a:prstGeom prst="rect">
            <a:avLst/>
          </a:prstGeom>
        </p:spPr>
        <p:txBody>
          <a:bodyPr wrap="square">
            <a:spAutoFit/>
          </a:bodyPr>
          <a:lstStyle/>
          <a:p>
            <a:r>
              <a:rPr lang="lv-LV" sz="2000" b="1" dirty="0" smtClean="0">
                <a:solidFill>
                  <a:srgbClr val="92D050"/>
                </a:solidFill>
              </a:rPr>
              <a:t>INFORMĀCIJAS  PIEEJMĪBA  </a:t>
            </a:r>
            <a:r>
              <a:rPr lang="lv-LV" sz="2000" b="1" dirty="0">
                <a:solidFill>
                  <a:srgbClr val="92D050"/>
                </a:solidFill>
              </a:rPr>
              <a:t>CILVĒKIEM </a:t>
            </a:r>
            <a:r>
              <a:rPr lang="lv-LV" sz="2000" b="1" dirty="0" smtClean="0">
                <a:solidFill>
                  <a:srgbClr val="92D050"/>
                </a:solidFill>
              </a:rPr>
              <a:t> AR  DZIRDES  TRAUCĒJUMIEM</a:t>
            </a:r>
            <a:endParaRPr lang="lv-LV" sz="1400" b="1" dirty="0">
              <a:solidFill>
                <a:srgbClr val="92D050"/>
              </a:solidFill>
            </a:endParaRPr>
          </a:p>
          <a:p>
            <a:endParaRPr lang="lv-LV" sz="1200" dirty="0"/>
          </a:p>
          <a:p>
            <a:pPr marL="285750" indent="-285750">
              <a:buFont typeface="Arial" pitchFamily="34" charset="0"/>
              <a:buChar char="•"/>
            </a:pPr>
            <a:r>
              <a:rPr lang="lv-LV" sz="2000" dirty="0" smtClean="0"/>
              <a:t>Visa </a:t>
            </a:r>
            <a:r>
              <a:rPr lang="lv-LV" sz="2000" dirty="0"/>
              <a:t>audio informācija, kura tiek sniegta no dažādiem skaņas avotiem, sinhroni ir nodrošināta vizuālajā informācijā cilvēkiem ar dzirdes traucējumiem (piemēram: </a:t>
            </a:r>
            <a:r>
              <a:rPr lang="lv-LV" sz="2000" dirty="0" smtClean="0"/>
              <a:t>informatīvie </a:t>
            </a:r>
            <a:r>
              <a:rPr lang="lv-LV" sz="2000" dirty="0"/>
              <a:t>tablo, </a:t>
            </a:r>
            <a:r>
              <a:rPr lang="lv-LV" sz="2000" dirty="0" err="1"/>
              <a:t>surdotulks</a:t>
            </a:r>
            <a:r>
              <a:rPr lang="lv-LV" sz="2000" dirty="0"/>
              <a:t>, teleteksts vai bezvadu sistēma (</a:t>
            </a:r>
            <a:r>
              <a:rPr lang="lv-LV" sz="2000" dirty="0" smtClean="0"/>
              <a:t>FM)</a:t>
            </a:r>
          </a:p>
        </p:txBody>
      </p:sp>
      <p:sp>
        <p:nvSpPr>
          <p:cNvPr id="5" name="Rectangle 4"/>
          <p:cNvSpPr/>
          <p:nvPr/>
        </p:nvSpPr>
        <p:spPr>
          <a:xfrm>
            <a:off x="161733" y="4415002"/>
            <a:ext cx="5778417" cy="1815882"/>
          </a:xfrm>
          <a:prstGeom prst="rect">
            <a:avLst/>
          </a:prstGeom>
        </p:spPr>
        <p:txBody>
          <a:bodyPr wrap="square">
            <a:spAutoFit/>
          </a:bodyPr>
          <a:lstStyle/>
          <a:p>
            <a:r>
              <a:rPr lang="lv-LV" sz="2000" b="1" dirty="0">
                <a:solidFill>
                  <a:srgbClr val="92D050"/>
                </a:solidFill>
              </a:rPr>
              <a:t>INFORMĀCIJAS </a:t>
            </a:r>
            <a:r>
              <a:rPr lang="lv-LV" sz="2000" b="1" dirty="0" smtClean="0">
                <a:solidFill>
                  <a:srgbClr val="92D050"/>
                </a:solidFill>
              </a:rPr>
              <a:t> PIEEJMĪBA  </a:t>
            </a:r>
            <a:r>
              <a:rPr lang="lv-LV" sz="2000" b="1" dirty="0">
                <a:solidFill>
                  <a:srgbClr val="92D050"/>
                </a:solidFill>
              </a:rPr>
              <a:t>CILVĒKIEM </a:t>
            </a:r>
            <a:r>
              <a:rPr lang="lv-LV" sz="2000" b="1" dirty="0" smtClean="0">
                <a:solidFill>
                  <a:srgbClr val="92D050"/>
                </a:solidFill>
              </a:rPr>
              <a:t> AR </a:t>
            </a:r>
            <a:r>
              <a:rPr lang="lv-LV" sz="2000" b="1" dirty="0">
                <a:solidFill>
                  <a:srgbClr val="92D050"/>
                </a:solidFill>
              </a:rPr>
              <a:t>GARĪGA </a:t>
            </a:r>
            <a:r>
              <a:rPr lang="lv-LV" sz="2000" b="1" dirty="0" smtClean="0">
                <a:solidFill>
                  <a:srgbClr val="92D050"/>
                </a:solidFill>
              </a:rPr>
              <a:t> RAKSTURA  TRAUCĒJUMIEM</a:t>
            </a:r>
            <a:endParaRPr lang="lv-LV" sz="1400" b="1" dirty="0">
              <a:solidFill>
                <a:srgbClr val="92D050"/>
              </a:solidFill>
            </a:endParaRPr>
          </a:p>
          <a:p>
            <a:endParaRPr lang="lv-LV" sz="1200" dirty="0"/>
          </a:p>
          <a:p>
            <a:pPr marL="285750" indent="-285750">
              <a:buFont typeface="Arial" pitchFamily="34" charset="0"/>
              <a:buChar char="•"/>
            </a:pPr>
            <a:r>
              <a:rPr lang="lv-LV" sz="2000" dirty="0"/>
              <a:t>Cilvēkiem ar garīga rakstura traucējumiem nepieciešams sagatavot informāciju VIEGLĀ VALODĀ, kā arī izmantojot </a:t>
            </a:r>
            <a:r>
              <a:rPr lang="lv-LV" sz="2000" dirty="0" smtClean="0"/>
              <a:t>piktogrammas</a:t>
            </a:r>
            <a:endParaRPr lang="lv-LV" sz="2000" dirty="0"/>
          </a:p>
        </p:txBody>
      </p:sp>
      <p:pic>
        <p:nvPicPr>
          <p:cNvPr id="8195" name="Picture 3" descr="D:\Documents\Vides pieejamiba\Vides pieejamiba bildes\Vide pasaule www\Piktogrammas (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84168" y="4040491"/>
            <a:ext cx="2503042" cy="256490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1835893"/>
            <a:ext cx="2908960" cy="1914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19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1795917"/>
            <a:ext cx="2992766" cy="22445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872957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fade">
                                      <p:cBhvr>
                                        <p:cTn id="7" dur="1250"/>
                                        <p:tgtEl>
                                          <p:spTgt spid="8197"/>
                                        </p:tgtEl>
                                      </p:cBhvr>
                                    </p:animEffect>
                                    <p:anim calcmode="lin" valueType="num">
                                      <p:cBhvr>
                                        <p:cTn id="8" dur="1250" fill="hold"/>
                                        <p:tgtEl>
                                          <p:spTgt spid="8197"/>
                                        </p:tgtEl>
                                        <p:attrNameLst>
                                          <p:attrName>ppt_x</p:attrName>
                                        </p:attrNameLst>
                                      </p:cBhvr>
                                      <p:tavLst>
                                        <p:tav tm="0">
                                          <p:val>
                                            <p:strVal val="#ppt_x"/>
                                          </p:val>
                                        </p:tav>
                                        <p:tav tm="100000">
                                          <p:val>
                                            <p:strVal val="#ppt_x"/>
                                          </p:val>
                                        </p:tav>
                                      </p:tavLst>
                                    </p:anim>
                                    <p:anim calcmode="lin" valueType="num">
                                      <p:cBhvr>
                                        <p:cTn id="9" dur="125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250"/>
                                        <p:tgtEl>
                                          <p:spTgt spid="5"/>
                                        </p:tgtEl>
                                      </p:cBhvr>
                                    </p:animEffect>
                                    <p:anim calcmode="lin" valueType="num">
                                      <p:cBhvr>
                                        <p:cTn id="15" dur="1250" fill="hold"/>
                                        <p:tgtEl>
                                          <p:spTgt spid="5"/>
                                        </p:tgtEl>
                                        <p:attrNameLst>
                                          <p:attrName>ppt_x</p:attrName>
                                        </p:attrNameLst>
                                      </p:cBhvr>
                                      <p:tavLst>
                                        <p:tav tm="0">
                                          <p:val>
                                            <p:strVal val="#ppt_x"/>
                                          </p:val>
                                        </p:tav>
                                        <p:tav tm="100000">
                                          <p:val>
                                            <p:strVal val="#ppt_x"/>
                                          </p:val>
                                        </p:tav>
                                      </p:tavLst>
                                    </p:anim>
                                    <p:anim calcmode="lin" valueType="num">
                                      <p:cBhvr>
                                        <p:cTn id="16" dur="125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195"/>
                                        </p:tgtEl>
                                        <p:attrNameLst>
                                          <p:attrName>style.visibility</p:attrName>
                                        </p:attrNameLst>
                                      </p:cBhvr>
                                      <p:to>
                                        <p:strVal val="visible"/>
                                      </p:to>
                                    </p:set>
                                    <p:animEffect transition="in" filter="fade">
                                      <p:cBhvr>
                                        <p:cTn id="19" dur="1250"/>
                                        <p:tgtEl>
                                          <p:spTgt spid="8195"/>
                                        </p:tgtEl>
                                      </p:cBhvr>
                                    </p:animEffect>
                                    <p:anim calcmode="lin" valueType="num">
                                      <p:cBhvr>
                                        <p:cTn id="20" dur="1250" fill="hold"/>
                                        <p:tgtEl>
                                          <p:spTgt spid="8195"/>
                                        </p:tgtEl>
                                        <p:attrNameLst>
                                          <p:attrName>ppt_x</p:attrName>
                                        </p:attrNameLst>
                                      </p:cBhvr>
                                      <p:tavLst>
                                        <p:tav tm="0">
                                          <p:val>
                                            <p:strVal val="#ppt_x"/>
                                          </p:val>
                                        </p:tav>
                                        <p:tav tm="100000">
                                          <p:val>
                                            <p:strVal val="#ppt_x"/>
                                          </p:val>
                                        </p:tav>
                                      </p:tavLst>
                                    </p:anim>
                                    <p:anim calcmode="lin" valueType="num">
                                      <p:cBhvr>
                                        <p:cTn id="21" dur="1250" fill="hold"/>
                                        <p:tgtEl>
                                          <p:spTgt spid="8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613"/>
          </a:xfrm>
        </p:spPr>
        <p:txBody>
          <a:bodyPr anchor="ctr">
            <a:normAutofit/>
          </a:bodyPr>
          <a:lstStyle/>
          <a:p>
            <a:pPr algn="ctr">
              <a:buFontTx/>
              <a:buNone/>
            </a:pPr>
            <a:r>
              <a:rPr lang="lv-LV" b="1" i="1" dirty="0" smtClean="0">
                <a:solidFill>
                  <a:srgbClr val="FFFF00"/>
                </a:solidFill>
              </a:rPr>
              <a:t>IEKŠĒJĀ  VIDE</a:t>
            </a:r>
          </a:p>
        </p:txBody>
      </p:sp>
      <p:sp>
        <p:nvSpPr>
          <p:cNvPr id="4" name="Rectangle 3"/>
          <p:cNvSpPr/>
          <p:nvPr/>
        </p:nvSpPr>
        <p:spPr>
          <a:xfrm>
            <a:off x="-180528" y="836712"/>
            <a:ext cx="9324527" cy="523220"/>
          </a:xfrm>
          <a:prstGeom prst="rect">
            <a:avLst/>
          </a:prstGeom>
        </p:spPr>
        <p:txBody>
          <a:bodyPr wrap="square">
            <a:spAutoFit/>
          </a:bodyPr>
          <a:lstStyle/>
          <a:p>
            <a:pPr lvl="1" algn="ctr"/>
            <a:r>
              <a:rPr lang="lv-LV" sz="2800" b="1" dirty="0" smtClean="0"/>
              <a:t>LABIERĪCĪBAS</a:t>
            </a:r>
            <a:endParaRPr lang="lv-LV" sz="2800" b="1" dirty="0"/>
          </a:p>
        </p:txBody>
      </p:sp>
      <p:sp>
        <p:nvSpPr>
          <p:cNvPr id="3" name="Rectangle 2"/>
          <p:cNvSpPr/>
          <p:nvPr/>
        </p:nvSpPr>
        <p:spPr>
          <a:xfrm>
            <a:off x="179512" y="3660125"/>
            <a:ext cx="4536504" cy="923330"/>
          </a:xfrm>
          <a:prstGeom prst="rect">
            <a:avLst/>
          </a:prstGeom>
        </p:spPr>
        <p:txBody>
          <a:bodyPr wrap="square">
            <a:spAutoFit/>
          </a:bodyPr>
          <a:lstStyle/>
          <a:p>
            <a:pPr marL="285750" indent="-285750">
              <a:buFont typeface="Arial" pitchFamily="34" charset="0"/>
              <a:buChar char="•"/>
            </a:pPr>
            <a:r>
              <a:rPr lang="lv-LV" dirty="0" smtClean="0"/>
              <a:t>KLOZETPODS</a:t>
            </a:r>
          </a:p>
          <a:p>
            <a:pPr marL="285750" indent="-285750">
              <a:buFont typeface="Arial" pitchFamily="34" charset="0"/>
              <a:buChar char="•"/>
            </a:pPr>
            <a:r>
              <a:rPr lang="lv-LV" dirty="0" smtClean="0"/>
              <a:t>ROKU </a:t>
            </a:r>
            <a:r>
              <a:rPr lang="lv-LV" dirty="0"/>
              <a:t>BALSTI </a:t>
            </a:r>
            <a:r>
              <a:rPr lang="lv-LV" dirty="0" smtClean="0"/>
              <a:t> UN  ATBALSTA  MARGAS</a:t>
            </a:r>
          </a:p>
          <a:p>
            <a:pPr marL="285750" indent="-285750">
              <a:buFont typeface="Arial" pitchFamily="34" charset="0"/>
              <a:buChar char="•"/>
            </a:pPr>
            <a:r>
              <a:rPr lang="lv-LV" dirty="0" smtClean="0"/>
              <a:t>APRĪKOJUMS</a:t>
            </a:r>
            <a:endParaRPr lang="lv-LV" dirty="0"/>
          </a:p>
        </p:txBody>
      </p:sp>
      <p:sp>
        <p:nvSpPr>
          <p:cNvPr id="6" name="Rectangle 5"/>
          <p:cNvSpPr/>
          <p:nvPr/>
        </p:nvSpPr>
        <p:spPr>
          <a:xfrm>
            <a:off x="217816" y="1484784"/>
            <a:ext cx="5290288" cy="2215991"/>
          </a:xfrm>
          <a:prstGeom prst="rect">
            <a:avLst/>
          </a:prstGeom>
        </p:spPr>
        <p:txBody>
          <a:bodyPr wrap="square">
            <a:spAutoFit/>
          </a:bodyPr>
          <a:lstStyle/>
          <a:p>
            <a:pPr marL="285750" indent="-285750" algn="just">
              <a:buFont typeface="Arial" pitchFamily="34" charset="0"/>
              <a:buChar char="•"/>
            </a:pPr>
            <a:r>
              <a:rPr lang="lv-LV" dirty="0"/>
              <a:t>TUALETES  TELPA</a:t>
            </a:r>
          </a:p>
          <a:p>
            <a:pPr marL="285750" indent="-285750" algn="just">
              <a:buFont typeface="Wingdings" pitchFamily="2" charset="2"/>
              <a:buChar char="ü"/>
            </a:pPr>
            <a:r>
              <a:rPr lang="lv-LV" sz="2000" dirty="0" smtClean="0"/>
              <a:t>Minimālie </a:t>
            </a:r>
            <a:r>
              <a:rPr lang="lv-LV" sz="2000" dirty="0"/>
              <a:t>tualetes izmēri </a:t>
            </a:r>
            <a:r>
              <a:rPr lang="lv-LV" sz="2000" dirty="0" smtClean="0"/>
              <a:t>ir 1,60 </a:t>
            </a:r>
            <a:r>
              <a:rPr lang="lv-LV" sz="2000" dirty="0"/>
              <a:t>x 2,20 m, lai pie klozetpoda varētu piebraukt riteņkrēslā sēdošais cilvēks no vienas </a:t>
            </a:r>
            <a:r>
              <a:rPr lang="lv-LV" sz="2000" dirty="0" smtClean="0"/>
              <a:t>puses</a:t>
            </a:r>
          </a:p>
          <a:p>
            <a:pPr marL="285750" indent="-285750" algn="just">
              <a:buFont typeface="Wingdings" pitchFamily="2" charset="2"/>
              <a:buChar char="ü"/>
            </a:pPr>
            <a:r>
              <a:rPr lang="lv-LV" sz="2000" dirty="0" smtClean="0"/>
              <a:t>Minimālie </a:t>
            </a:r>
            <a:r>
              <a:rPr lang="lv-LV" sz="2000" dirty="0"/>
              <a:t>tualetes izmēri </a:t>
            </a:r>
            <a:r>
              <a:rPr lang="lv-LV" sz="2000" dirty="0" smtClean="0"/>
              <a:t>ir 2,20 </a:t>
            </a:r>
            <a:r>
              <a:rPr lang="lv-LV" sz="2000" dirty="0"/>
              <a:t>x 2,30 m, lai pie klozetpoda varētu piebraukt riteņkrēslā sēdošais cilvēks no abām </a:t>
            </a:r>
            <a:r>
              <a:rPr lang="lv-LV" sz="2000" dirty="0" smtClean="0"/>
              <a:t>pusēm</a:t>
            </a:r>
            <a:endParaRPr lang="lv-LV" sz="2000" dirty="0"/>
          </a:p>
        </p:txBody>
      </p:sp>
      <p:pic>
        <p:nvPicPr>
          <p:cNvPr id="9220" name="Picture 4" descr="D:\Documents\Vides pieejamiba\Standarti vides pieejamībā - Darba\Bildes\pārsēšanās un podu.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9075" y="4725144"/>
            <a:ext cx="7834858" cy="1903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2" name="Picture 2" descr="D:\Documents\Vides pieejamiba\Vides pieejamiba bildes\Pozitivie_piemeri\DSC037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24128" y="1844824"/>
            <a:ext cx="3057198" cy="20477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24128" y="1844824"/>
            <a:ext cx="3057198" cy="204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1890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1250"/>
                                        <p:tgtEl>
                                          <p:spTgt spid="9220"/>
                                        </p:tgtEl>
                                      </p:cBhvr>
                                    </p:animEffect>
                                    <p:anim calcmode="lin" valueType="num">
                                      <p:cBhvr>
                                        <p:cTn id="8" dur="1250" fill="hold"/>
                                        <p:tgtEl>
                                          <p:spTgt spid="9220"/>
                                        </p:tgtEl>
                                        <p:attrNameLst>
                                          <p:attrName>ppt_x</p:attrName>
                                        </p:attrNameLst>
                                      </p:cBhvr>
                                      <p:tavLst>
                                        <p:tav tm="0">
                                          <p:val>
                                            <p:strVal val="#ppt_x"/>
                                          </p:val>
                                        </p:tav>
                                        <p:tav tm="100000">
                                          <p:val>
                                            <p:strVal val="#ppt_x"/>
                                          </p:val>
                                        </p:tav>
                                      </p:tavLst>
                                    </p:anim>
                                    <p:anim calcmode="lin" valueType="num">
                                      <p:cBhvr>
                                        <p:cTn id="9" dur="1250" fill="hold"/>
                                        <p:tgtEl>
                                          <p:spTgt spid="92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250"/>
                                        <p:tgtEl>
                                          <p:spTgt spid="3074"/>
                                        </p:tgtEl>
                                      </p:cBhvr>
                                    </p:animEffect>
                                    <p:anim calcmode="lin" valueType="num">
                                      <p:cBhvr>
                                        <p:cTn id="15" dur="1250" fill="hold"/>
                                        <p:tgtEl>
                                          <p:spTgt spid="3074"/>
                                        </p:tgtEl>
                                        <p:attrNameLst>
                                          <p:attrName>ppt_x</p:attrName>
                                        </p:attrNameLst>
                                      </p:cBhvr>
                                      <p:tavLst>
                                        <p:tav tm="0">
                                          <p:val>
                                            <p:strVal val="#ppt_x"/>
                                          </p:val>
                                        </p:tav>
                                        <p:tav tm="100000">
                                          <p:val>
                                            <p:strVal val="#ppt_x"/>
                                          </p:val>
                                        </p:tav>
                                      </p:tavLst>
                                    </p:anim>
                                    <p:anim calcmode="lin" valueType="num">
                                      <p:cBhvr>
                                        <p:cTn id="16" dur="1250" fill="hold"/>
                                        <p:tgtEl>
                                          <p:spTgt spid="307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250"/>
                                        <p:tgtEl>
                                          <p:spTgt spid="3"/>
                                        </p:tgtEl>
                                      </p:cBhvr>
                                    </p:animEffect>
                                    <p:anim calcmode="lin" valueType="num">
                                      <p:cBhvr>
                                        <p:cTn id="20" dur="1250" fill="hold"/>
                                        <p:tgtEl>
                                          <p:spTgt spid="3"/>
                                        </p:tgtEl>
                                        <p:attrNameLst>
                                          <p:attrName>ppt_x</p:attrName>
                                        </p:attrNameLst>
                                      </p:cBhvr>
                                      <p:tavLst>
                                        <p:tav tm="0">
                                          <p:val>
                                            <p:strVal val="#ppt_x"/>
                                          </p:val>
                                        </p:tav>
                                        <p:tav tm="100000">
                                          <p:val>
                                            <p:strVal val="#ppt_x"/>
                                          </p:val>
                                        </p:tav>
                                      </p:tavLst>
                                    </p:anim>
                                    <p:anim calcmode="lin" valueType="num">
                                      <p:cBhvr>
                                        <p:cTn id="21" dur="1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613"/>
          </a:xfrm>
        </p:spPr>
        <p:txBody>
          <a:bodyPr anchor="ctr">
            <a:normAutofit/>
          </a:bodyPr>
          <a:lstStyle/>
          <a:p>
            <a:pPr algn="ctr">
              <a:buFontTx/>
              <a:buNone/>
            </a:pPr>
            <a:r>
              <a:rPr lang="lv-LV" b="1" i="1" dirty="0" smtClean="0">
                <a:solidFill>
                  <a:srgbClr val="FFFF00"/>
                </a:solidFill>
              </a:rPr>
              <a:t>IEKŠĒJĀ  VIDE</a:t>
            </a:r>
          </a:p>
        </p:txBody>
      </p:sp>
      <p:sp>
        <p:nvSpPr>
          <p:cNvPr id="4" name="Rectangle 3"/>
          <p:cNvSpPr/>
          <p:nvPr/>
        </p:nvSpPr>
        <p:spPr>
          <a:xfrm>
            <a:off x="-180529" y="836712"/>
            <a:ext cx="9324527" cy="523220"/>
          </a:xfrm>
          <a:prstGeom prst="rect">
            <a:avLst/>
          </a:prstGeom>
        </p:spPr>
        <p:txBody>
          <a:bodyPr wrap="square">
            <a:spAutoFit/>
          </a:bodyPr>
          <a:lstStyle/>
          <a:p>
            <a:pPr lvl="1" algn="ctr"/>
            <a:r>
              <a:rPr lang="lv-LV" sz="2800" b="1" dirty="0" smtClean="0"/>
              <a:t>LIFTI</a:t>
            </a:r>
            <a:endParaRPr lang="lv-LV" sz="2800" b="1" dirty="0"/>
          </a:p>
        </p:txBody>
      </p:sp>
      <p:sp>
        <p:nvSpPr>
          <p:cNvPr id="2" name="Rectangle 1"/>
          <p:cNvSpPr/>
          <p:nvPr/>
        </p:nvSpPr>
        <p:spPr>
          <a:xfrm>
            <a:off x="144016" y="1455167"/>
            <a:ext cx="5436096" cy="461665"/>
          </a:xfrm>
          <a:prstGeom prst="rect">
            <a:avLst/>
          </a:prstGeom>
        </p:spPr>
        <p:txBody>
          <a:bodyPr wrap="square">
            <a:spAutoFit/>
          </a:bodyPr>
          <a:lstStyle/>
          <a:p>
            <a:r>
              <a:rPr lang="lv-LV" sz="2400" b="1" dirty="0"/>
              <a:t>VADĪBAS PANELIS</a:t>
            </a:r>
            <a:endParaRPr lang="lv-LV" sz="2400" b="1" dirty="0" smtClean="0"/>
          </a:p>
        </p:txBody>
      </p:sp>
      <p:sp>
        <p:nvSpPr>
          <p:cNvPr id="3" name="Rectangle 2"/>
          <p:cNvSpPr/>
          <p:nvPr/>
        </p:nvSpPr>
        <p:spPr>
          <a:xfrm>
            <a:off x="214863" y="1942338"/>
            <a:ext cx="5869305" cy="4708981"/>
          </a:xfrm>
          <a:prstGeom prst="rect">
            <a:avLst/>
          </a:prstGeom>
        </p:spPr>
        <p:txBody>
          <a:bodyPr wrap="square">
            <a:spAutoFit/>
          </a:bodyPr>
          <a:lstStyle/>
          <a:p>
            <a:pPr marL="285750" indent="-285750" algn="just">
              <a:buFont typeface="Arial" pitchFamily="34" charset="0"/>
              <a:buChar char="•"/>
            </a:pPr>
            <a:r>
              <a:rPr lang="lv-LV" sz="2000" dirty="0" smtClean="0"/>
              <a:t>Lifta </a:t>
            </a:r>
            <a:r>
              <a:rPr lang="lv-LV" sz="2000" dirty="0"/>
              <a:t>pogas ir pietiekamā lielumā (2 cm) un ar sataustāmiem cipariem (</a:t>
            </a:r>
            <a:r>
              <a:rPr lang="lv-LV" sz="2000" dirty="0" err="1"/>
              <a:t>taktiliem</a:t>
            </a:r>
            <a:r>
              <a:rPr lang="lv-LV" sz="2000" dirty="0"/>
              <a:t>), </a:t>
            </a:r>
            <a:r>
              <a:rPr lang="lv-LV" sz="2000" dirty="0" smtClean="0"/>
              <a:t>augstumā </a:t>
            </a:r>
            <a:r>
              <a:rPr lang="lv-LV" sz="2000" dirty="0"/>
              <a:t>ne </a:t>
            </a:r>
            <a:r>
              <a:rPr lang="lv-LV" sz="2000" dirty="0" smtClean="0"/>
              <a:t>mazākiem </a:t>
            </a:r>
            <a:r>
              <a:rPr lang="lv-LV" sz="2000" dirty="0"/>
              <a:t>par 0,5 mm). Blakus cipara vai citas informācijas pogām – cipars vai informācija ir Braila </a:t>
            </a:r>
            <a:r>
              <a:rPr lang="lv-LV" sz="2000" dirty="0" smtClean="0"/>
              <a:t>rakstā</a:t>
            </a:r>
          </a:p>
          <a:p>
            <a:pPr marL="285750" indent="-285750" algn="just">
              <a:buFont typeface="Arial" pitchFamily="34" charset="0"/>
              <a:buChar char="•"/>
            </a:pPr>
            <a:r>
              <a:rPr lang="lv-LV" sz="2000" dirty="0" smtClean="0"/>
              <a:t>Lai </a:t>
            </a:r>
            <a:r>
              <a:rPr lang="lv-LV" sz="2000" dirty="0"/>
              <a:t>cilvēki ar redzes traucējumiem varētu izmantot liftu, un zinātu kurā stāvā lifts ir apstājies, lifta kabīnē ir </a:t>
            </a:r>
            <a:r>
              <a:rPr lang="lv-LV" sz="2000" dirty="0" err="1"/>
              <a:t>nodršināta</a:t>
            </a:r>
            <a:r>
              <a:rPr lang="lv-LV" sz="2000" dirty="0"/>
              <a:t> audio </a:t>
            </a:r>
            <a:r>
              <a:rPr lang="lv-LV" sz="2000" dirty="0" smtClean="0"/>
              <a:t>informācija</a:t>
            </a:r>
          </a:p>
          <a:p>
            <a:pPr marL="285750" indent="-285750" algn="just">
              <a:buFont typeface="Arial" pitchFamily="34" charset="0"/>
              <a:buChar char="•"/>
            </a:pPr>
            <a:r>
              <a:rPr lang="lv-LV" sz="2000" dirty="0" smtClean="0"/>
              <a:t>Lai </a:t>
            </a:r>
            <a:r>
              <a:rPr lang="lv-LV" sz="2000" dirty="0"/>
              <a:t>cilvēki ar dzirdes traucējumiem varētu izmantot liftu, un zinātu kurā stāvā lifts ir apstājies, lifta kabīnē ir nodrošināta vizuālās informācijas tablo. </a:t>
            </a:r>
            <a:endParaRPr lang="lv-LV" sz="2000" dirty="0" smtClean="0"/>
          </a:p>
          <a:p>
            <a:pPr marL="285750" indent="-285750" algn="just">
              <a:buFont typeface="Arial" pitchFamily="34" charset="0"/>
              <a:buChar char="•"/>
            </a:pPr>
            <a:r>
              <a:rPr lang="lv-LV" sz="2000" dirty="0" smtClean="0"/>
              <a:t>Lifta </a:t>
            </a:r>
            <a:r>
              <a:rPr lang="lv-LV" sz="2000" dirty="0"/>
              <a:t>vadības paneli nedrīkst aprīkot ar skārienjūtīgām pogām, kas padara liftu nepieejamu cilvēkiem ar funkcionāliem, īpaši ar redzes </a:t>
            </a:r>
            <a:r>
              <a:rPr lang="lv-LV" sz="2000" dirty="0" smtClean="0"/>
              <a:t>traucējumiem</a:t>
            </a:r>
            <a:endParaRPr lang="lv-LV" sz="2000" dirty="0"/>
          </a:p>
        </p:txBody>
      </p:sp>
      <p:pic>
        <p:nvPicPr>
          <p:cNvPr id="102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156176" y="1785894"/>
            <a:ext cx="2833019" cy="473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1675746"/>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613"/>
          </a:xfrm>
        </p:spPr>
        <p:txBody>
          <a:bodyPr anchor="ctr">
            <a:normAutofit/>
          </a:bodyPr>
          <a:lstStyle/>
          <a:p>
            <a:pPr algn="ctr">
              <a:buFontTx/>
              <a:buNone/>
            </a:pPr>
            <a:r>
              <a:rPr lang="lv-LV" b="1" i="1" dirty="0" smtClean="0">
                <a:solidFill>
                  <a:srgbClr val="FFFF00"/>
                </a:solidFill>
              </a:rPr>
              <a:t>IEKŠĒJĀ  VIDE</a:t>
            </a:r>
          </a:p>
        </p:txBody>
      </p:sp>
      <p:sp>
        <p:nvSpPr>
          <p:cNvPr id="4" name="Rectangle 3"/>
          <p:cNvSpPr/>
          <p:nvPr/>
        </p:nvSpPr>
        <p:spPr>
          <a:xfrm>
            <a:off x="-180529" y="836712"/>
            <a:ext cx="9324527" cy="523220"/>
          </a:xfrm>
          <a:prstGeom prst="rect">
            <a:avLst/>
          </a:prstGeom>
        </p:spPr>
        <p:txBody>
          <a:bodyPr wrap="square">
            <a:spAutoFit/>
          </a:bodyPr>
          <a:lstStyle/>
          <a:p>
            <a:pPr lvl="1" algn="ctr"/>
            <a:r>
              <a:rPr lang="lv-LV" sz="2800" b="1" dirty="0" smtClean="0"/>
              <a:t>PACĒLĀJI,  ESKALATORI</a:t>
            </a:r>
            <a:endParaRPr lang="lv-LV" sz="2800" b="1" dirty="0"/>
          </a:p>
        </p:txBody>
      </p:sp>
      <p:sp>
        <p:nvSpPr>
          <p:cNvPr id="5" name="Rectangle 4"/>
          <p:cNvSpPr/>
          <p:nvPr/>
        </p:nvSpPr>
        <p:spPr>
          <a:xfrm>
            <a:off x="251520" y="1556792"/>
            <a:ext cx="5112568" cy="3631763"/>
          </a:xfrm>
          <a:prstGeom prst="rect">
            <a:avLst/>
          </a:prstGeom>
        </p:spPr>
        <p:txBody>
          <a:bodyPr wrap="square">
            <a:spAutoFit/>
          </a:bodyPr>
          <a:lstStyle/>
          <a:p>
            <a:pPr marL="285750" indent="-285750" algn="just">
              <a:buFont typeface="Arial" pitchFamily="34" charset="0"/>
              <a:buChar char="•"/>
            </a:pPr>
            <a:r>
              <a:rPr lang="lv-LV" sz="2000" b="1" dirty="0" smtClean="0">
                <a:solidFill>
                  <a:srgbClr val="FFFF00"/>
                </a:solidFill>
              </a:rPr>
              <a:t>Pacēlājiem</a:t>
            </a:r>
            <a:r>
              <a:rPr lang="lv-LV" sz="2000" dirty="0" smtClean="0"/>
              <a:t> </a:t>
            </a:r>
            <a:r>
              <a:rPr lang="lv-LV" sz="2000" dirty="0"/>
              <a:t>jābūt nelielai maliņai (uzbrauktuvītei), lai uz tā varētu uzbraukt cilvēks ar riteņkrēslu, kas nedrīkst būt pārāk </a:t>
            </a:r>
            <a:r>
              <a:rPr lang="lv-LV" sz="2000" dirty="0" smtClean="0"/>
              <a:t>stāva</a:t>
            </a:r>
          </a:p>
          <a:p>
            <a:pPr marL="285750" indent="-285750" algn="just">
              <a:buFont typeface="Arial" pitchFamily="34" charset="0"/>
              <a:buChar char="•"/>
            </a:pPr>
            <a:endParaRPr lang="lv-LV" sz="1200" dirty="0"/>
          </a:p>
          <a:p>
            <a:pPr marL="285750" indent="-285750" algn="just">
              <a:buFont typeface="Arial" pitchFamily="34" charset="0"/>
              <a:buChar char="•"/>
            </a:pPr>
            <a:r>
              <a:rPr lang="lv-LV" sz="2000" dirty="0" smtClean="0"/>
              <a:t>Pacēlāja </a:t>
            </a:r>
            <a:r>
              <a:rPr lang="lv-LV" sz="2000" dirty="0"/>
              <a:t>platforma nedrīkst būt šaurāka par 0,90 m un īsāka par 1,00 </a:t>
            </a:r>
            <a:r>
              <a:rPr lang="lv-LV" sz="2000" dirty="0" smtClean="0"/>
              <a:t> m</a:t>
            </a:r>
          </a:p>
          <a:p>
            <a:pPr marL="285750" indent="-285750" algn="just">
              <a:buFont typeface="Arial" pitchFamily="34" charset="0"/>
              <a:buChar char="•"/>
            </a:pPr>
            <a:endParaRPr lang="lv-LV" sz="1200" dirty="0"/>
          </a:p>
          <a:p>
            <a:pPr marL="285750" indent="-285750" algn="just">
              <a:buFont typeface="Arial" pitchFamily="34" charset="0"/>
              <a:buChar char="•"/>
            </a:pPr>
            <a:r>
              <a:rPr lang="lv-LV" sz="2000" dirty="0" smtClean="0"/>
              <a:t>Pacēlājs </a:t>
            </a:r>
            <a:r>
              <a:rPr lang="lv-LV" sz="2000" dirty="0"/>
              <a:t>ir aprīkots ar margām (piemēram: dzeltenas kontrastējošas), lai kustības laikā būtu kur pieturēties, tas ir nepieciešams </a:t>
            </a:r>
            <a:r>
              <a:rPr lang="lv-LV" sz="2000" dirty="0" smtClean="0"/>
              <a:t>drošībai</a:t>
            </a:r>
            <a:endParaRPr lang="lv-LV" sz="2000" dirty="0"/>
          </a:p>
        </p:txBody>
      </p:sp>
      <p:sp>
        <p:nvSpPr>
          <p:cNvPr id="6" name="Rectangle 5"/>
          <p:cNvSpPr/>
          <p:nvPr/>
        </p:nvSpPr>
        <p:spPr>
          <a:xfrm>
            <a:off x="247626" y="5085184"/>
            <a:ext cx="5112568" cy="1323439"/>
          </a:xfrm>
          <a:prstGeom prst="rect">
            <a:avLst/>
          </a:prstGeom>
        </p:spPr>
        <p:txBody>
          <a:bodyPr wrap="square">
            <a:spAutoFit/>
          </a:bodyPr>
          <a:lstStyle/>
          <a:p>
            <a:pPr marL="285750" indent="-285750" algn="just">
              <a:buFont typeface="Arial" pitchFamily="34" charset="0"/>
              <a:buChar char="•"/>
            </a:pPr>
            <a:r>
              <a:rPr lang="lv-LV" sz="2000" dirty="0" smtClean="0">
                <a:solidFill>
                  <a:srgbClr val="FFFF00"/>
                </a:solidFill>
              </a:rPr>
              <a:t>Eskalatoros</a:t>
            </a:r>
            <a:r>
              <a:rPr lang="lv-LV" sz="2000" dirty="0" smtClean="0"/>
              <a:t> </a:t>
            </a:r>
            <a:r>
              <a:rPr lang="lv-LV" sz="2000" dirty="0"/>
              <a:t>jāparedz poga, kas nodrošina, ka eskalatora pakāpieni izveido platformu, kuru var izmantot cilvēks riteņkrēslā. Platformas minimālais garums ir 1,20 </a:t>
            </a:r>
            <a:r>
              <a:rPr lang="lv-LV" sz="2000" dirty="0" smtClean="0"/>
              <a:t> m</a:t>
            </a:r>
            <a:endParaRPr lang="lv-LV" sz="2000" dirty="0"/>
          </a:p>
        </p:txBody>
      </p:sp>
      <p:pic>
        <p:nvPicPr>
          <p:cNvPr id="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36096" y="1530370"/>
            <a:ext cx="3491613" cy="261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D:\Documents\Vides pieejamiba\Standarti vides pieejamībā - Darba\Bildes\eskalatori2.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05611" y="4221089"/>
            <a:ext cx="2090738" cy="2271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3" descr="D:\Documents\Vides pieejamiba\Standarti vides pieejamībā - Darba\Bildes\eskalators3.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65755" y="4221089"/>
            <a:ext cx="2970449" cy="2271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Eskalators ritenkreslam haberinbizden.com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36095" y="2738060"/>
            <a:ext cx="3491613" cy="2618710"/>
          </a:xfrm>
          <a:prstGeom prst="rect">
            <a:avLst/>
          </a:prstGeom>
        </p:spPr>
      </p:pic>
    </p:spTree>
    <p:extLst>
      <p:ext uri="{BB962C8B-B14F-4D97-AF65-F5344CB8AC3E}">
        <p14:creationId xmlns:p14="http://schemas.microsoft.com/office/powerpoint/2010/main" val="2256293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2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250"/>
                                        <p:tgtEl>
                                          <p:spTgt spid="10"/>
                                        </p:tgtEl>
                                      </p:cBhvr>
                                    </p:animEffect>
                                    <p:anim calcmode="lin" valueType="num">
                                      <p:cBhvr>
                                        <p:cTn id="13" dur="1250" fill="hold"/>
                                        <p:tgtEl>
                                          <p:spTgt spid="10"/>
                                        </p:tgtEl>
                                        <p:attrNameLst>
                                          <p:attrName>ppt_x</p:attrName>
                                        </p:attrNameLst>
                                      </p:cBhvr>
                                      <p:tavLst>
                                        <p:tav tm="0">
                                          <p:val>
                                            <p:strVal val="#ppt_x"/>
                                          </p:val>
                                        </p:tav>
                                        <p:tav tm="100000">
                                          <p:val>
                                            <p:strVal val="#ppt_x"/>
                                          </p:val>
                                        </p:tav>
                                      </p:tavLst>
                                    </p:anim>
                                    <p:anim calcmode="lin" valueType="num">
                                      <p:cBhvr>
                                        <p:cTn id="14"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250"/>
                                        <p:tgtEl>
                                          <p:spTgt spid="11"/>
                                        </p:tgtEl>
                                      </p:cBhvr>
                                    </p:animEffect>
                                    <p:anim calcmode="lin" valueType="num">
                                      <p:cBhvr>
                                        <p:cTn id="20" dur="1250" fill="hold"/>
                                        <p:tgtEl>
                                          <p:spTgt spid="11"/>
                                        </p:tgtEl>
                                        <p:attrNameLst>
                                          <p:attrName>ppt_x</p:attrName>
                                        </p:attrNameLst>
                                      </p:cBhvr>
                                      <p:tavLst>
                                        <p:tav tm="0">
                                          <p:val>
                                            <p:strVal val="#ppt_x"/>
                                          </p:val>
                                        </p:tav>
                                        <p:tav tm="100000">
                                          <p:val>
                                            <p:strVal val="#ppt_x"/>
                                          </p:val>
                                        </p:tav>
                                      </p:tavLst>
                                    </p:anim>
                                    <p:anim calcmode="lin" valueType="num">
                                      <p:cBhvr>
                                        <p:cTn id="21"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556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26" fill="hold" display="0">
                  <p:stCondLst>
                    <p:cond delay="indefinite"/>
                  </p:stCondLst>
                </p:cTn>
                <p:tgtEl>
                  <p:spTgt spid="14"/>
                </p:tgtEl>
              </p:cMediaNode>
            </p:video>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613"/>
          </a:xfrm>
        </p:spPr>
        <p:txBody>
          <a:bodyPr anchor="ctr">
            <a:normAutofit/>
          </a:bodyPr>
          <a:lstStyle/>
          <a:p>
            <a:pPr algn="ctr">
              <a:buFontTx/>
              <a:buNone/>
            </a:pPr>
            <a:r>
              <a:rPr lang="lv-LV" b="1" i="1" dirty="0" smtClean="0">
                <a:solidFill>
                  <a:srgbClr val="FFFF00"/>
                </a:solidFill>
              </a:rPr>
              <a:t>IEKŠĒJĀ  VIDE</a:t>
            </a:r>
          </a:p>
        </p:txBody>
      </p:sp>
      <p:sp>
        <p:nvSpPr>
          <p:cNvPr id="4" name="Rectangle 3"/>
          <p:cNvSpPr/>
          <p:nvPr/>
        </p:nvSpPr>
        <p:spPr>
          <a:xfrm>
            <a:off x="-180529" y="836712"/>
            <a:ext cx="9324527" cy="523220"/>
          </a:xfrm>
          <a:prstGeom prst="rect">
            <a:avLst/>
          </a:prstGeom>
        </p:spPr>
        <p:txBody>
          <a:bodyPr wrap="square">
            <a:spAutoFit/>
          </a:bodyPr>
          <a:lstStyle/>
          <a:p>
            <a:pPr lvl="1" algn="ctr"/>
            <a:r>
              <a:rPr lang="lv-LV" sz="2800" b="1" dirty="0"/>
              <a:t>KĀPNES</a:t>
            </a:r>
          </a:p>
        </p:txBody>
      </p:sp>
      <p:sp>
        <p:nvSpPr>
          <p:cNvPr id="2" name="Rectangle 1"/>
          <p:cNvSpPr/>
          <p:nvPr/>
        </p:nvSpPr>
        <p:spPr>
          <a:xfrm>
            <a:off x="251520" y="5653697"/>
            <a:ext cx="4968552" cy="1015663"/>
          </a:xfrm>
          <a:prstGeom prst="rect">
            <a:avLst/>
          </a:prstGeom>
        </p:spPr>
        <p:txBody>
          <a:bodyPr wrap="square">
            <a:spAutoFit/>
          </a:bodyPr>
          <a:lstStyle/>
          <a:p>
            <a:pPr marL="285750" indent="-285750" algn="just">
              <a:buFont typeface="Arial" pitchFamily="34" charset="0"/>
              <a:buChar char="•"/>
            </a:pPr>
            <a:r>
              <a:rPr lang="lv-LV" sz="2000" dirty="0" smtClean="0"/>
              <a:t>Uz margu lenteriem ir </a:t>
            </a:r>
            <a:r>
              <a:rPr lang="lv-LV" sz="2000" dirty="0" err="1" smtClean="0"/>
              <a:t>taktilas</a:t>
            </a:r>
            <a:r>
              <a:rPr lang="lv-LV" sz="2000" dirty="0" smtClean="0"/>
              <a:t> (sataustāmas) cipara zīmes un cipars Braila rakstā, kas norāda par ēkas stāvu</a:t>
            </a:r>
          </a:p>
        </p:txBody>
      </p:sp>
      <p:pic>
        <p:nvPicPr>
          <p:cNvPr id="3074" name="Picture 2" descr="D:\Documents\Vides pieejamiba\Standarti vides pieejamībā - Darba\Bildes\tactile-indicator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1708" y="4684730"/>
            <a:ext cx="3161928" cy="18971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9103" y="1651157"/>
            <a:ext cx="3277377" cy="2457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078" name="Picture 6" descr="D:\Documents\Vides pieejamiba\Vides pieejamiba bildes\Vide pasaule www\4+Reliefpl%E4ttche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06451" y="4378018"/>
            <a:ext cx="3312442" cy="22038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1484784"/>
            <a:ext cx="4968552" cy="2554545"/>
          </a:xfrm>
          <a:prstGeom prst="rect">
            <a:avLst/>
          </a:prstGeom>
        </p:spPr>
        <p:txBody>
          <a:bodyPr wrap="square">
            <a:spAutoFit/>
          </a:bodyPr>
          <a:lstStyle/>
          <a:p>
            <a:pPr marL="285750" indent="-285750" algn="just">
              <a:buFont typeface="Arial" pitchFamily="34" charset="0"/>
              <a:buChar char="•"/>
            </a:pPr>
            <a:r>
              <a:rPr lang="lv-LV" sz="2000" dirty="0"/>
              <a:t>Iekšējā un ārējā vidē visus pirmos un pēdējos pakāpienus, stāvos un </a:t>
            </a:r>
            <a:r>
              <a:rPr lang="lv-LV" sz="2000" dirty="0" err="1"/>
              <a:t>pusstāvos</a:t>
            </a:r>
            <a:r>
              <a:rPr lang="lv-LV" sz="2000" dirty="0"/>
              <a:t> marķē dzeltenā vai citā kontrastējošā krāsā (aizliegts marķēt divkrāsainu – dzeltens/melns). Pakāpiena horizontālās virsmas marķējums ir 0,10 m </a:t>
            </a:r>
            <a:r>
              <a:rPr lang="lv-LV" sz="2000" dirty="0" smtClean="0"/>
              <a:t>plats, </a:t>
            </a:r>
            <a:r>
              <a:rPr lang="lv-LV" sz="2000" dirty="0"/>
              <a:t>bet vertikālās virsmas – 5 cm </a:t>
            </a:r>
            <a:r>
              <a:rPr lang="lv-LV" sz="2000" dirty="0" smtClean="0"/>
              <a:t>plats, </a:t>
            </a:r>
            <a:r>
              <a:rPr lang="lv-LV" sz="2000" dirty="0"/>
              <a:t>visa pakāpiena </a:t>
            </a:r>
            <a:r>
              <a:rPr lang="lv-LV" sz="2000" dirty="0" smtClean="0"/>
              <a:t>platumā</a:t>
            </a:r>
            <a:endParaRPr lang="lv-LV" sz="2000" dirty="0"/>
          </a:p>
        </p:txBody>
      </p:sp>
      <p:sp>
        <p:nvSpPr>
          <p:cNvPr id="6" name="Rectangle 5"/>
          <p:cNvSpPr/>
          <p:nvPr/>
        </p:nvSpPr>
        <p:spPr>
          <a:xfrm>
            <a:off x="251520" y="4077072"/>
            <a:ext cx="4968552" cy="1538883"/>
          </a:xfrm>
          <a:prstGeom prst="rect">
            <a:avLst/>
          </a:prstGeom>
        </p:spPr>
        <p:txBody>
          <a:bodyPr wrap="square">
            <a:spAutoFit/>
          </a:bodyPr>
          <a:lstStyle/>
          <a:p>
            <a:pPr marL="285750" indent="-285750">
              <a:buFont typeface="Arial" pitchFamily="34" charset="0"/>
              <a:buChar char="•"/>
            </a:pPr>
            <a:r>
              <a:rPr lang="lv-LV" sz="2000" dirty="0" smtClean="0"/>
              <a:t>Margas ir kontrastējošā krāsā</a:t>
            </a:r>
          </a:p>
          <a:p>
            <a:pPr marL="285750" indent="-285750">
              <a:buFont typeface="Arial" pitchFamily="34" charset="0"/>
              <a:buChar char="•"/>
            </a:pPr>
            <a:endParaRPr lang="lv-LV" sz="1200" dirty="0" smtClean="0"/>
          </a:p>
          <a:p>
            <a:pPr marL="285750" indent="-285750" algn="just">
              <a:buFont typeface="Arial" pitchFamily="34" charset="0"/>
              <a:buChar char="•"/>
            </a:pPr>
            <a:r>
              <a:rPr lang="lv-LV" sz="2000" dirty="0"/>
              <a:t>Margu augstums ir 0,90 m no grīdas līmeņa un tām jāsniedzas vismaz 0,30 m pāri pirmajam un pēdējam pakāpienam</a:t>
            </a:r>
            <a:r>
              <a:rPr lang="lv-LV" sz="2000" dirty="0" smtClean="0"/>
              <a:t>. </a:t>
            </a:r>
            <a:endParaRPr lang="lv-LV" sz="2000" dirty="0"/>
          </a:p>
        </p:txBody>
      </p:sp>
      <p:pic>
        <p:nvPicPr>
          <p:cNvPr id="6146" name="Picture 2" descr="D:\Documents\Vides pieejamiba\Vides pieejamiba - BILDES\Zelta krukis\Zelta kruķis 2009\25.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85772" y="1651157"/>
            <a:ext cx="3333121" cy="245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2137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250"/>
                                        <p:tgtEl>
                                          <p:spTgt spid="6"/>
                                        </p:tgtEl>
                                      </p:cBhvr>
                                    </p:animEffect>
                                    <p:anim calcmode="lin" valueType="num">
                                      <p:cBhvr>
                                        <p:cTn id="13" dur="1250" fill="hold"/>
                                        <p:tgtEl>
                                          <p:spTgt spid="6"/>
                                        </p:tgtEl>
                                        <p:attrNameLst>
                                          <p:attrName>ppt_x</p:attrName>
                                        </p:attrNameLst>
                                      </p:cBhvr>
                                      <p:tavLst>
                                        <p:tav tm="0">
                                          <p:val>
                                            <p:strVal val="#ppt_x"/>
                                          </p:val>
                                        </p:tav>
                                        <p:tav tm="100000">
                                          <p:val>
                                            <p:strVal val="#ppt_x"/>
                                          </p:val>
                                        </p:tav>
                                      </p:tavLst>
                                    </p:anim>
                                    <p:anim calcmode="lin" valueType="num">
                                      <p:cBhvr>
                                        <p:cTn id="14" dur="125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250"/>
                                        <p:tgtEl>
                                          <p:spTgt spid="3074"/>
                                        </p:tgtEl>
                                      </p:cBhvr>
                                    </p:animEffect>
                                    <p:anim calcmode="lin" valueType="num">
                                      <p:cBhvr>
                                        <p:cTn id="18" dur="1250" fill="hold"/>
                                        <p:tgtEl>
                                          <p:spTgt spid="3074"/>
                                        </p:tgtEl>
                                        <p:attrNameLst>
                                          <p:attrName>ppt_x</p:attrName>
                                        </p:attrNameLst>
                                      </p:cBhvr>
                                      <p:tavLst>
                                        <p:tav tm="0">
                                          <p:val>
                                            <p:strVal val="#ppt_x"/>
                                          </p:val>
                                        </p:tav>
                                        <p:tav tm="100000">
                                          <p:val>
                                            <p:strVal val="#ppt_x"/>
                                          </p:val>
                                        </p:tav>
                                      </p:tavLst>
                                    </p:anim>
                                    <p:anim calcmode="lin" valueType="num">
                                      <p:cBhvr>
                                        <p:cTn id="19" dur="125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250"/>
                                        <p:tgtEl>
                                          <p:spTgt spid="2"/>
                                        </p:tgtEl>
                                      </p:cBhvr>
                                    </p:animEffect>
                                    <p:anim calcmode="lin" valueType="num">
                                      <p:cBhvr>
                                        <p:cTn id="25" dur="1250" fill="hold"/>
                                        <p:tgtEl>
                                          <p:spTgt spid="2"/>
                                        </p:tgtEl>
                                        <p:attrNameLst>
                                          <p:attrName>ppt_x</p:attrName>
                                        </p:attrNameLst>
                                      </p:cBhvr>
                                      <p:tavLst>
                                        <p:tav tm="0">
                                          <p:val>
                                            <p:strVal val="#ppt_x"/>
                                          </p:val>
                                        </p:tav>
                                        <p:tav tm="100000">
                                          <p:val>
                                            <p:strVal val="#ppt_x"/>
                                          </p:val>
                                        </p:tav>
                                      </p:tavLst>
                                    </p:anim>
                                    <p:anim calcmode="lin" valueType="num">
                                      <p:cBhvr>
                                        <p:cTn id="26" dur="125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78"/>
                                        </p:tgtEl>
                                        <p:attrNameLst>
                                          <p:attrName>style.visibility</p:attrName>
                                        </p:attrNameLst>
                                      </p:cBhvr>
                                      <p:to>
                                        <p:strVal val="visible"/>
                                      </p:to>
                                    </p:set>
                                    <p:animEffect transition="in" filter="fade">
                                      <p:cBhvr>
                                        <p:cTn id="29" dur="1250"/>
                                        <p:tgtEl>
                                          <p:spTgt spid="3078"/>
                                        </p:tgtEl>
                                      </p:cBhvr>
                                    </p:animEffect>
                                    <p:anim calcmode="lin" valueType="num">
                                      <p:cBhvr>
                                        <p:cTn id="30" dur="1250" fill="hold"/>
                                        <p:tgtEl>
                                          <p:spTgt spid="3078"/>
                                        </p:tgtEl>
                                        <p:attrNameLst>
                                          <p:attrName>ppt_x</p:attrName>
                                        </p:attrNameLst>
                                      </p:cBhvr>
                                      <p:tavLst>
                                        <p:tav tm="0">
                                          <p:val>
                                            <p:strVal val="#ppt_x"/>
                                          </p:val>
                                        </p:tav>
                                        <p:tav tm="100000">
                                          <p:val>
                                            <p:strVal val="#ppt_x"/>
                                          </p:val>
                                        </p:tav>
                                      </p:tavLst>
                                    </p:anim>
                                    <p:anim calcmode="lin" valueType="num">
                                      <p:cBhvr>
                                        <p:cTn id="31" dur="125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smtClean="0">
                <a:solidFill>
                  <a:srgbClr val="FFFF00"/>
                </a:solidFill>
              </a:rPr>
              <a:t>UNIVERSĀLĀ  DIZAINA  7  PRINCIPI</a:t>
            </a:r>
            <a:r>
              <a:rPr lang="lv-LV" b="1" i="1" dirty="0">
                <a:solidFill>
                  <a:srgbClr val="FFFF00"/>
                </a:solidFill>
              </a:rPr>
              <a:t>:</a:t>
            </a:r>
          </a:p>
          <a:p>
            <a:pPr algn="ctr">
              <a:buFontTx/>
              <a:buNone/>
            </a:pPr>
            <a:endParaRPr lang="lv-LV" sz="1100" b="1" dirty="0"/>
          </a:p>
          <a:p>
            <a:pPr algn="ctr">
              <a:buFontTx/>
              <a:buNone/>
            </a:pPr>
            <a:r>
              <a:rPr lang="lv-LV" b="1" dirty="0">
                <a:solidFill>
                  <a:srgbClr val="92D050"/>
                </a:solidFill>
              </a:rPr>
              <a:t>2</a:t>
            </a:r>
            <a:r>
              <a:rPr lang="lv-LV" b="1" dirty="0" smtClean="0">
                <a:solidFill>
                  <a:srgbClr val="92D050"/>
                </a:solidFill>
              </a:rPr>
              <a:t>.   DAUDZVEIDĪGA  IZMANTOŠANA</a:t>
            </a:r>
            <a:endParaRPr lang="lv-LV" b="1" dirty="0">
              <a:solidFill>
                <a:srgbClr val="92D050"/>
              </a:solidFill>
            </a:endParaRPr>
          </a:p>
          <a:p>
            <a:pPr algn="ctr">
              <a:buFontTx/>
              <a:buNone/>
            </a:pPr>
            <a:r>
              <a:rPr lang="lv-LV" sz="1800" dirty="0" smtClean="0"/>
              <a:t>(FLEXIBILITY  IN  USE)</a:t>
            </a:r>
            <a:endParaRPr lang="lv-LV" dirty="0"/>
          </a:p>
        </p:txBody>
      </p:sp>
      <p:sp>
        <p:nvSpPr>
          <p:cNvPr id="5126" name="Text Box 6"/>
          <p:cNvSpPr txBox="1">
            <a:spLocks noChangeArrowheads="1"/>
          </p:cNvSpPr>
          <p:nvPr/>
        </p:nvSpPr>
        <p:spPr bwMode="auto">
          <a:xfrm>
            <a:off x="179512" y="2636912"/>
            <a:ext cx="8640000"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gn="just">
              <a:spcBef>
                <a:spcPct val="50000"/>
              </a:spcBef>
              <a:buFont typeface="Arial" pitchFamily="34" charset="0"/>
              <a:buChar char="•"/>
            </a:pPr>
            <a:r>
              <a:rPr lang="lv-LV" sz="2800" dirty="0" smtClean="0"/>
              <a:t>Vannas istaba ir ikvienam ērti izmantojama, ja dušas augstums ir regulējams. </a:t>
            </a:r>
          </a:p>
          <a:p>
            <a:pPr marL="342900" indent="-342900" algn="just">
              <a:spcBef>
                <a:spcPct val="50000"/>
              </a:spcBef>
              <a:buFont typeface="Arial" pitchFamily="34" charset="0"/>
              <a:buChar char="•"/>
            </a:pPr>
            <a:r>
              <a:rPr lang="lv-LV" sz="2800" dirty="0" smtClean="0"/>
              <a:t>Lai iekāpšana un izkāpšana no vannas būtu ērta arī vecākiem cilvēkiem un tiem, kam ir kustību </a:t>
            </a:r>
            <a:r>
              <a:rPr lang="lv-LV" sz="2800" dirty="0"/>
              <a:t>traucējumi, pie sienas atbilstošā augstumā piestiprināma marga. Savukārt, lai uz vannas malas varētu ērti apsēsties, tai jābūt no neslīdoša materiāla un pietiekami platai.</a:t>
            </a:r>
            <a:endParaRPr lang="lv-LV" sz="2800" dirty="0">
              <a:solidFill>
                <a:schemeClr val="tx1"/>
              </a:solidFill>
            </a:endParaRPr>
          </a:p>
        </p:txBody>
      </p:sp>
      <p:pic>
        <p:nvPicPr>
          <p:cNvPr id="7" name="Picture 2" descr="F:\P1010007 lab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2215156"/>
            <a:ext cx="3340653" cy="44542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2" descr="D:\Documents\Vides pieejamiba\Vides pieejamiba - BILDES\Vide Dānijā\DSC_038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49823" y="2662939"/>
            <a:ext cx="4942657" cy="32863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49823" y="2664886"/>
            <a:ext cx="4942657" cy="331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55706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75" fill="hold">
                                          <p:stCondLst>
                                            <p:cond delay="0"/>
                                          </p:stCondLst>
                                        </p:cTn>
                                        <p:tgtEl>
                                          <p:spTgt spid="5123">
                                            <p:txEl>
                                              <p:pRg st="2" end="2"/>
                                            </p:txEl>
                                          </p:spTgt>
                                        </p:tgtEl>
                                        <p:attrNameLst>
                                          <p:attrName>r</p:attrName>
                                        </p:attrNameLst>
                                      </p:cBhvr>
                                    </p:animRot>
                                    <p:animRot by="-240000">
                                      <p:cBhvr>
                                        <p:cTn id="7" dur="150" fill="hold">
                                          <p:stCondLst>
                                            <p:cond delay="150"/>
                                          </p:stCondLst>
                                        </p:cTn>
                                        <p:tgtEl>
                                          <p:spTgt spid="5123">
                                            <p:txEl>
                                              <p:pRg st="2" end="2"/>
                                            </p:txEl>
                                          </p:spTgt>
                                        </p:tgtEl>
                                        <p:attrNameLst>
                                          <p:attrName>r</p:attrName>
                                        </p:attrNameLst>
                                      </p:cBhvr>
                                    </p:animRot>
                                    <p:animRot by="240000">
                                      <p:cBhvr>
                                        <p:cTn id="8" dur="150" fill="hold">
                                          <p:stCondLst>
                                            <p:cond delay="300"/>
                                          </p:stCondLst>
                                        </p:cTn>
                                        <p:tgtEl>
                                          <p:spTgt spid="5123">
                                            <p:txEl>
                                              <p:pRg st="2" end="2"/>
                                            </p:txEl>
                                          </p:spTgt>
                                        </p:tgtEl>
                                        <p:attrNameLst>
                                          <p:attrName>r</p:attrName>
                                        </p:attrNameLst>
                                      </p:cBhvr>
                                    </p:animRot>
                                    <p:animRot by="-240000">
                                      <p:cBhvr>
                                        <p:cTn id="9" dur="150" fill="hold">
                                          <p:stCondLst>
                                            <p:cond delay="450"/>
                                          </p:stCondLst>
                                        </p:cTn>
                                        <p:tgtEl>
                                          <p:spTgt spid="5123">
                                            <p:txEl>
                                              <p:pRg st="2" end="2"/>
                                            </p:txEl>
                                          </p:spTgt>
                                        </p:tgtEl>
                                        <p:attrNameLst>
                                          <p:attrName>r</p:attrName>
                                        </p:attrNameLst>
                                      </p:cBhvr>
                                    </p:animRot>
                                    <p:animRot by="120000">
                                      <p:cBhvr>
                                        <p:cTn id="10" dur="150" fill="hold">
                                          <p:stCondLst>
                                            <p:cond delay="600"/>
                                          </p:stCondLst>
                                        </p:cTn>
                                        <p:tgtEl>
                                          <p:spTgt spid="5123">
                                            <p:txEl>
                                              <p:pRg st="2" end="2"/>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5126"/>
                                        </p:tgtEl>
                                        <p:attrNameLst>
                                          <p:attrName>ppt_w</p:attrName>
                                        </p:attrNameLst>
                                      </p:cBhvr>
                                      <p:tavLst>
                                        <p:tav tm="0">
                                          <p:val>
                                            <p:strVal val="ppt_w"/>
                                          </p:val>
                                        </p:tav>
                                        <p:tav tm="100000">
                                          <p:val>
                                            <p:fltVal val="0"/>
                                          </p:val>
                                        </p:tav>
                                      </p:tavLst>
                                    </p:anim>
                                    <p:anim calcmode="lin" valueType="num">
                                      <p:cBhvr>
                                        <p:cTn id="15" dur="500"/>
                                        <p:tgtEl>
                                          <p:spTgt spid="5126"/>
                                        </p:tgtEl>
                                        <p:attrNameLst>
                                          <p:attrName>ppt_h</p:attrName>
                                        </p:attrNameLst>
                                      </p:cBhvr>
                                      <p:tavLst>
                                        <p:tav tm="0">
                                          <p:val>
                                            <p:strVal val="ppt_h"/>
                                          </p:val>
                                        </p:tav>
                                        <p:tav tm="100000">
                                          <p:val>
                                            <p:fltVal val="0"/>
                                          </p:val>
                                        </p:tav>
                                      </p:tavLst>
                                    </p:anim>
                                    <p:animEffect transition="out" filter="fade">
                                      <p:cBhvr>
                                        <p:cTn id="16" dur="500"/>
                                        <p:tgtEl>
                                          <p:spTgt spid="5126"/>
                                        </p:tgtEl>
                                      </p:cBhvr>
                                    </p:animEffect>
                                    <p:set>
                                      <p:cBhvr>
                                        <p:cTn id="17" dur="1" fill="hold">
                                          <p:stCondLst>
                                            <p:cond delay="499"/>
                                          </p:stCondLst>
                                        </p:cTn>
                                        <p:tgtEl>
                                          <p:spTgt spid="5126"/>
                                        </p:tgtEl>
                                        <p:attrNameLst>
                                          <p:attrName>style.visibility</p:attrName>
                                        </p:attrNameLst>
                                      </p:cBhvr>
                                      <p:to>
                                        <p:strVal val="hidden"/>
                                      </p:to>
                                    </p:se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500" fill="hold"/>
                                        <p:tgtEl>
                                          <p:spTgt spid="7"/>
                                        </p:tgtEl>
                                        <p:attrNameLst>
                                          <p:attrName>ppt_w</p:attrName>
                                        </p:attrNameLst>
                                      </p:cBhvr>
                                      <p:tavLst>
                                        <p:tav tm="0">
                                          <p:val>
                                            <p:fltVal val="0"/>
                                          </p:val>
                                        </p:tav>
                                        <p:tav tm="100000">
                                          <p:val>
                                            <p:strVal val="#ppt_w"/>
                                          </p:val>
                                        </p:tav>
                                      </p:tavLst>
                                    </p:anim>
                                    <p:anim calcmode="lin" valueType="num">
                                      <p:cBhvr>
                                        <p:cTn id="22" dur="1500" fill="hold"/>
                                        <p:tgtEl>
                                          <p:spTgt spid="7"/>
                                        </p:tgtEl>
                                        <p:attrNameLst>
                                          <p:attrName>ppt_h</p:attrName>
                                        </p:attrNameLst>
                                      </p:cBhvr>
                                      <p:tavLst>
                                        <p:tav tm="0">
                                          <p:val>
                                            <p:fltVal val="0"/>
                                          </p:val>
                                        </p:tav>
                                        <p:tav tm="100000">
                                          <p:val>
                                            <p:strVal val="#ppt_h"/>
                                          </p:val>
                                        </p:tav>
                                      </p:tavLst>
                                    </p:anim>
                                    <p:animEffect transition="in" filter="fade">
                                      <p:cBhvr>
                                        <p:cTn id="23" dur="1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500" fill="hold"/>
                                        <p:tgtEl>
                                          <p:spTgt spid="8"/>
                                        </p:tgtEl>
                                        <p:attrNameLst>
                                          <p:attrName>ppt_w</p:attrName>
                                        </p:attrNameLst>
                                      </p:cBhvr>
                                      <p:tavLst>
                                        <p:tav tm="0">
                                          <p:val>
                                            <p:fltVal val="0"/>
                                          </p:val>
                                        </p:tav>
                                        <p:tav tm="100000">
                                          <p:val>
                                            <p:strVal val="#ppt_w"/>
                                          </p:val>
                                        </p:tav>
                                      </p:tavLst>
                                    </p:anim>
                                    <p:anim calcmode="lin" valueType="num">
                                      <p:cBhvr>
                                        <p:cTn id="27" dur="1500" fill="hold"/>
                                        <p:tgtEl>
                                          <p:spTgt spid="8"/>
                                        </p:tgtEl>
                                        <p:attrNameLst>
                                          <p:attrName>ppt_h</p:attrName>
                                        </p:attrNameLst>
                                      </p:cBhvr>
                                      <p:tavLst>
                                        <p:tav tm="0">
                                          <p:val>
                                            <p:fltVal val="0"/>
                                          </p:val>
                                        </p:tav>
                                        <p:tav tm="100000">
                                          <p:val>
                                            <p:strVal val="#ppt_h"/>
                                          </p:val>
                                        </p:tav>
                                      </p:tavLst>
                                    </p:anim>
                                    <p:animEffect transition="in" filter="fade">
                                      <p:cBhvr>
                                        <p:cTn id="28" dur="1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613"/>
          </a:xfrm>
        </p:spPr>
        <p:txBody>
          <a:bodyPr anchor="ctr">
            <a:normAutofit/>
          </a:bodyPr>
          <a:lstStyle/>
          <a:p>
            <a:pPr algn="ctr">
              <a:buFontTx/>
              <a:buNone/>
            </a:pPr>
            <a:r>
              <a:rPr lang="lv-LV" b="1" i="1" dirty="0" smtClean="0">
                <a:solidFill>
                  <a:srgbClr val="FFFF00"/>
                </a:solidFill>
              </a:rPr>
              <a:t>IEKŠĒJĀ  VIDE</a:t>
            </a:r>
          </a:p>
        </p:txBody>
      </p:sp>
      <p:sp>
        <p:nvSpPr>
          <p:cNvPr id="4" name="Rectangle 3"/>
          <p:cNvSpPr/>
          <p:nvPr/>
        </p:nvSpPr>
        <p:spPr>
          <a:xfrm>
            <a:off x="-180529" y="836712"/>
            <a:ext cx="9324527" cy="523220"/>
          </a:xfrm>
          <a:prstGeom prst="rect">
            <a:avLst/>
          </a:prstGeom>
        </p:spPr>
        <p:txBody>
          <a:bodyPr wrap="square">
            <a:spAutoFit/>
          </a:bodyPr>
          <a:lstStyle/>
          <a:p>
            <a:pPr lvl="1" algn="ctr"/>
            <a:r>
              <a:rPr lang="lv-LV" sz="2800" b="1" dirty="0" smtClean="0"/>
              <a:t>INTERNETVIDES   PIEEJAMĪBA</a:t>
            </a:r>
            <a:endParaRPr lang="lv-LV" sz="2800" b="1" dirty="0"/>
          </a:p>
        </p:txBody>
      </p:sp>
      <p:sp>
        <p:nvSpPr>
          <p:cNvPr id="2" name="Rectangle 1"/>
          <p:cNvSpPr/>
          <p:nvPr/>
        </p:nvSpPr>
        <p:spPr>
          <a:xfrm>
            <a:off x="252480" y="1412776"/>
            <a:ext cx="8640000" cy="5386090"/>
          </a:xfrm>
          <a:prstGeom prst="rect">
            <a:avLst/>
          </a:prstGeom>
        </p:spPr>
        <p:txBody>
          <a:bodyPr wrap="square">
            <a:spAutoFit/>
          </a:bodyPr>
          <a:lstStyle/>
          <a:p>
            <a:pPr marL="285750" lvl="0" indent="-285750" algn="just">
              <a:buFont typeface="Arial" pitchFamily="34" charset="0"/>
              <a:buChar char="•"/>
            </a:pPr>
            <a:r>
              <a:rPr lang="lv-LV" sz="2000" dirty="0" err="1"/>
              <a:t>Internetvides</a:t>
            </a:r>
            <a:r>
              <a:rPr lang="lv-LV" sz="2000" dirty="0"/>
              <a:t> mājas lapās esošajiem attēliem pievienoti paskaidrojoši teksti, kas šajā attēlā ir redzams. Bildes, zīmējumi, norādes (uzklikšķini šeit </a:t>
            </a:r>
            <a:r>
              <a:rPr lang="lv-LV" sz="2000" dirty="0" err="1"/>
              <a:t>u.c</a:t>
            </a:r>
            <a:r>
              <a:rPr lang="lv-LV" sz="2000" dirty="0"/>
              <a:t>.) ir aprakstītas ar </a:t>
            </a:r>
            <a:r>
              <a:rPr lang="lv-LV" sz="2000" dirty="0" smtClean="0"/>
              <a:t>vārdiem</a:t>
            </a:r>
            <a:r>
              <a:rPr lang="lv-LV" sz="2000" dirty="0"/>
              <a:t>, lai JAWS programma to spēj </a:t>
            </a:r>
            <a:r>
              <a:rPr lang="lv-LV" sz="2000" dirty="0" smtClean="0"/>
              <a:t>nolasīt</a:t>
            </a:r>
          </a:p>
          <a:p>
            <a:pPr marL="285750" lvl="0" indent="-285750" algn="just">
              <a:buFont typeface="Arial" pitchFamily="34" charset="0"/>
              <a:buChar char="•"/>
            </a:pPr>
            <a:endParaRPr lang="lv-LV" sz="1400" dirty="0"/>
          </a:p>
          <a:p>
            <a:pPr marL="285750" lvl="0" indent="-285750" algn="just">
              <a:buFont typeface="Arial" pitchFamily="34" charset="0"/>
              <a:buChar char="•"/>
            </a:pPr>
            <a:r>
              <a:rPr lang="lv-LV" sz="2000" dirty="0"/>
              <a:t>Veidojot mājas lapas, tās jāveido W3C vai AAA standartā, tādējādi nodrošinot informācijas pieejamību cilvēkiem ar redzes </a:t>
            </a:r>
            <a:r>
              <a:rPr lang="lv-LV" sz="2000" dirty="0" smtClean="0"/>
              <a:t>traucējumiem, izmantojot </a:t>
            </a:r>
            <a:r>
              <a:rPr lang="lv-LV" sz="2000" dirty="0"/>
              <a:t>specializētās </a:t>
            </a:r>
            <a:r>
              <a:rPr lang="lv-LV" sz="2000" dirty="0" smtClean="0"/>
              <a:t>programmatūras</a:t>
            </a:r>
          </a:p>
          <a:p>
            <a:pPr marL="285750" lvl="0" indent="-285750" algn="just">
              <a:buFont typeface="Arial" pitchFamily="34" charset="0"/>
              <a:buChar char="•"/>
            </a:pPr>
            <a:endParaRPr lang="lv-LV" sz="1400" dirty="0"/>
          </a:p>
          <a:p>
            <a:pPr marL="285750" indent="-285750" algn="just">
              <a:buFont typeface="Arial" pitchFamily="34" charset="0"/>
              <a:buChar char="•"/>
            </a:pPr>
            <a:r>
              <a:rPr lang="lv-LV" sz="2000" dirty="0"/>
              <a:t>Web lapa cilvēkiem ar redzes traucējumiem ir izmantojama specializētajās programmās „JAWS” – </a:t>
            </a:r>
            <a:endParaRPr lang="lv-LV" sz="2000" dirty="0" smtClean="0"/>
          </a:p>
          <a:p>
            <a:pPr algn="just"/>
            <a:r>
              <a:rPr lang="lv-LV" sz="2000" dirty="0" smtClean="0"/>
              <a:t>    uzrakstītais </a:t>
            </a:r>
            <a:r>
              <a:rPr lang="lv-LV" sz="2000" dirty="0"/>
              <a:t>teksts tiek nolasīts </a:t>
            </a:r>
            <a:endParaRPr lang="lv-LV" sz="2000" dirty="0" smtClean="0"/>
          </a:p>
          <a:p>
            <a:pPr algn="just"/>
            <a:r>
              <a:rPr lang="lv-LV" sz="2000" dirty="0" smtClean="0"/>
              <a:t>    sadarbībā </a:t>
            </a:r>
            <a:r>
              <a:rPr lang="lv-LV" sz="2000" dirty="0"/>
              <a:t>ar „TILDES </a:t>
            </a:r>
            <a:r>
              <a:rPr lang="lv-LV" sz="2000" dirty="0" smtClean="0"/>
              <a:t>  VISVARIS</a:t>
            </a:r>
            <a:r>
              <a:rPr lang="lv-LV" sz="2000" dirty="0"/>
              <a:t>”, </a:t>
            </a:r>
            <a:r>
              <a:rPr lang="lv-LV" sz="2000" dirty="0" smtClean="0"/>
              <a:t>      </a:t>
            </a:r>
          </a:p>
          <a:p>
            <a:pPr algn="just"/>
            <a:r>
              <a:rPr lang="lv-LV" sz="2000" dirty="0" smtClean="0"/>
              <a:t>    „</a:t>
            </a:r>
            <a:r>
              <a:rPr lang="lv-LV" sz="2000" dirty="0"/>
              <a:t>ZOOM </a:t>
            </a:r>
            <a:r>
              <a:rPr lang="lv-LV" sz="2000" dirty="0" smtClean="0"/>
              <a:t>  TEXT</a:t>
            </a:r>
            <a:r>
              <a:rPr lang="lv-LV" sz="2000" dirty="0"/>
              <a:t>” – tekstu </a:t>
            </a:r>
            <a:endParaRPr lang="lv-LV" sz="2000" dirty="0" smtClean="0"/>
          </a:p>
          <a:p>
            <a:pPr algn="just"/>
            <a:r>
              <a:rPr lang="lv-LV" sz="2000" dirty="0" smtClean="0"/>
              <a:t>    palielinoša </a:t>
            </a:r>
            <a:r>
              <a:rPr lang="lv-LV" sz="2000" dirty="0"/>
              <a:t>programma, Braila </a:t>
            </a:r>
            <a:r>
              <a:rPr lang="lv-LV" sz="2000" dirty="0" smtClean="0"/>
              <a:t>rinda</a:t>
            </a:r>
          </a:p>
          <a:p>
            <a:pPr marL="285750" indent="-285750" algn="just">
              <a:buFont typeface="Arial" pitchFamily="34" charset="0"/>
              <a:buChar char="•"/>
            </a:pPr>
            <a:endParaRPr lang="lv-LV" sz="1400" dirty="0"/>
          </a:p>
          <a:p>
            <a:pPr marL="285750" lvl="0" indent="-285750" algn="just">
              <a:buFont typeface="Arial" pitchFamily="34" charset="0"/>
              <a:buChar char="•"/>
            </a:pPr>
            <a:r>
              <a:rPr lang="lv-LV" sz="2000" dirty="0" smtClean="0"/>
              <a:t>Video </a:t>
            </a:r>
            <a:r>
              <a:rPr lang="lv-LV" sz="2000" dirty="0"/>
              <a:t>materiāliem ir nodrošināti </a:t>
            </a:r>
            <a:endParaRPr lang="lv-LV" sz="2000" dirty="0" smtClean="0"/>
          </a:p>
          <a:p>
            <a:pPr lvl="0" algn="just"/>
            <a:r>
              <a:rPr lang="lv-LV" sz="2000" dirty="0"/>
              <a:t> </a:t>
            </a:r>
            <a:r>
              <a:rPr lang="lv-LV" sz="2000" dirty="0" smtClean="0"/>
              <a:t>   subtitri </a:t>
            </a:r>
            <a:r>
              <a:rPr lang="lv-LV" sz="2000" dirty="0"/>
              <a:t>cilvēkiem </a:t>
            </a:r>
            <a:endParaRPr lang="lv-LV" sz="2000" dirty="0" smtClean="0"/>
          </a:p>
          <a:p>
            <a:pPr lvl="0" algn="just"/>
            <a:r>
              <a:rPr lang="lv-LV" sz="2000" dirty="0"/>
              <a:t> </a:t>
            </a:r>
            <a:r>
              <a:rPr lang="lv-LV" sz="2000" dirty="0" smtClean="0"/>
              <a:t>   ar </a:t>
            </a:r>
            <a:r>
              <a:rPr lang="lv-LV" sz="2000" dirty="0"/>
              <a:t>dzirdes </a:t>
            </a:r>
            <a:r>
              <a:rPr lang="lv-LV" sz="2000" dirty="0" smtClean="0"/>
              <a:t>traucējumiem</a:t>
            </a:r>
            <a:endParaRPr lang="lv-LV" sz="2000"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55976" y="4434571"/>
            <a:ext cx="2824812" cy="2114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 name="Picture 3" descr="D:\Documents\Vides pieejamiba\Vides pieejamiba bildes\Vide pie mums\DSC007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12484" y="4434571"/>
            <a:ext cx="1579996" cy="2106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469973"/>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0" y="836712"/>
            <a:ext cx="9143999" cy="523220"/>
          </a:xfrm>
          <a:prstGeom prst="rect">
            <a:avLst/>
          </a:prstGeom>
        </p:spPr>
        <p:txBody>
          <a:bodyPr wrap="square">
            <a:spAutoFit/>
          </a:bodyPr>
          <a:lstStyle/>
          <a:p>
            <a:pPr lvl="1" algn="ctr"/>
            <a:r>
              <a:rPr lang="lv-LV" sz="2800" b="1" dirty="0" smtClean="0"/>
              <a:t>PUBLISKIE  PARKI</a:t>
            </a:r>
            <a:r>
              <a:rPr lang="lv-LV" sz="2800" b="1" dirty="0"/>
              <a:t>, </a:t>
            </a:r>
            <a:r>
              <a:rPr lang="lv-LV" sz="2800" b="1" dirty="0" smtClean="0"/>
              <a:t> SKVĒRI  UN  LAUKUMI </a:t>
            </a:r>
            <a:endParaRPr lang="lv-LV" sz="2800" b="1" dirty="0"/>
          </a:p>
        </p:txBody>
      </p:sp>
      <p:sp>
        <p:nvSpPr>
          <p:cNvPr id="2" name="Rectangle 1"/>
          <p:cNvSpPr/>
          <p:nvPr/>
        </p:nvSpPr>
        <p:spPr>
          <a:xfrm>
            <a:off x="147123" y="2987660"/>
            <a:ext cx="3391682" cy="400110"/>
          </a:xfrm>
          <a:prstGeom prst="rect">
            <a:avLst/>
          </a:prstGeom>
        </p:spPr>
        <p:txBody>
          <a:bodyPr wrap="square">
            <a:spAutoFit/>
          </a:bodyPr>
          <a:lstStyle/>
          <a:p>
            <a:pPr marL="285750" indent="-285750">
              <a:buFont typeface="Arial" pitchFamily="34" charset="0"/>
              <a:buChar char="•"/>
            </a:pPr>
            <a:r>
              <a:rPr lang="lv-LV" sz="2000" dirty="0" smtClean="0"/>
              <a:t>Dzeramās   strūklakas</a:t>
            </a:r>
            <a:endParaRPr lang="lv-LV"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01509" y="2417824"/>
            <a:ext cx="4200525" cy="1552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7333" y="3865041"/>
            <a:ext cx="2781300" cy="2552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17418" y="4581128"/>
            <a:ext cx="3267075" cy="1933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7123" y="1532615"/>
            <a:ext cx="5724128" cy="400110"/>
          </a:xfrm>
          <a:prstGeom prst="rect">
            <a:avLst/>
          </a:prstGeom>
        </p:spPr>
        <p:txBody>
          <a:bodyPr wrap="square">
            <a:spAutoFit/>
          </a:bodyPr>
          <a:lstStyle/>
          <a:p>
            <a:pPr marL="285750" indent="-285750">
              <a:buFont typeface="Arial" pitchFamily="34" charset="0"/>
              <a:buChar char="•"/>
            </a:pPr>
            <a:r>
              <a:rPr lang="lv-LV" sz="2000" dirty="0" smtClean="0"/>
              <a:t>Publisko   parku   projektēšanas   principi</a:t>
            </a:r>
            <a:endParaRPr lang="lv-LV" sz="2000" dirty="0"/>
          </a:p>
        </p:txBody>
      </p:sp>
      <p:sp>
        <p:nvSpPr>
          <p:cNvPr id="5" name="Rectangle 4"/>
          <p:cNvSpPr/>
          <p:nvPr/>
        </p:nvSpPr>
        <p:spPr>
          <a:xfrm>
            <a:off x="147123" y="1884466"/>
            <a:ext cx="2596288" cy="400110"/>
          </a:xfrm>
          <a:prstGeom prst="rect">
            <a:avLst/>
          </a:prstGeom>
        </p:spPr>
        <p:txBody>
          <a:bodyPr wrap="none">
            <a:spAutoFit/>
          </a:bodyPr>
          <a:lstStyle/>
          <a:p>
            <a:pPr marL="285750" indent="-285750">
              <a:buFont typeface="Arial" pitchFamily="34" charset="0"/>
              <a:buChar char="•"/>
            </a:pPr>
            <a:r>
              <a:rPr lang="lv-LV" sz="2000" dirty="0" smtClean="0"/>
              <a:t>Atkritumu</a:t>
            </a:r>
            <a:r>
              <a:rPr lang="lv-LV" dirty="0" smtClean="0"/>
              <a:t>   </a:t>
            </a:r>
            <a:r>
              <a:rPr lang="lv-LV" sz="2000" dirty="0" smtClean="0"/>
              <a:t>tvertnes</a:t>
            </a:r>
            <a:endParaRPr lang="lv-LV" dirty="0"/>
          </a:p>
        </p:txBody>
      </p:sp>
      <p:sp>
        <p:nvSpPr>
          <p:cNvPr id="6" name="Rectangle 5"/>
          <p:cNvSpPr/>
          <p:nvPr/>
        </p:nvSpPr>
        <p:spPr>
          <a:xfrm>
            <a:off x="147123" y="2233158"/>
            <a:ext cx="3225563" cy="400110"/>
          </a:xfrm>
          <a:prstGeom prst="rect">
            <a:avLst/>
          </a:prstGeom>
        </p:spPr>
        <p:txBody>
          <a:bodyPr wrap="none">
            <a:spAutoFit/>
          </a:bodyPr>
          <a:lstStyle/>
          <a:p>
            <a:pPr marL="285750" indent="-285750">
              <a:buFont typeface="Arial" pitchFamily="34" charset="0"/>
              <a:buChar char="•"/>
            </a:pPr>
            <a:r>
              <a:rPr lang="lv-LV" sz="2000" dirty="0" smtClean="0"/>
              <a:t>Soli   un   citas   sēdvietas </a:t>
            </a:r>
            <a:endParaRPr lang="lv-LV" sz="2000" dirty="0"/>
          </a:p>
        </p:txBody>
      </p:sp>
      <p:sp>
        <p:nvSpPr>
          <p:cNvPr id="7" name="Rectangle 6"/>
          <p:cNvSpPr/>
          <p:nvPr/>
        </p:nvSpPr>
        <p:spPr>
          <a:xfrm>
            <a:off x="147123" y="2596340"/>
            <a:ext cx="2862064" cy="400110"/>
          </a:xfrm>
          <a:prstGeom prst="rect">
            <a:avLst/>
          </a:prstGeom>
        </p:spPr>
        <p:txBody>
          <a:bodyPr wrap="square">
            <a:spAutoFit/>
          </a:bodyPr>
          <a:lstStyle/>
          <a:p>
            <a:pPr marL="285750" indent="-285750">
              <a:buFont typeface="Arial" pitchFamily="34" charset="0"/>
              <a:buChar char="•"/>
            </a:pPr>
            <a:r>
              <a:rPr lang="lv-LV" sz="2000" dirty="0" smtClean="0"/>
              <a:t>Velosipēdu   statīvi</a:t>
            </a:r>
            <a:endParaRPr lang="lv-LV" sz="2000" dirty="0"/>
          </a:p>
        </p:txBody>
      </p:sp>
    </p:spTree>
    <p:extLst>
      <p:ext uri="{BB962C8B-B14F-4D97-AF65-F5344CB8AC3E}">
        <p14:creationId xmlns:p14="http://schemas.microsoft.com/office/powerpoint/2010/main" val="848204354"/>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0" y="836712"/>
            <a:ext cx="9143999" cy="523220"/>
          </a:xfrm>
          <a:prstGeom prst="rect">
            <a:avLst/>
          </a:prstGeom>
        </p:spPr>
        <p:txBody>
          <a:bodyPr wrap="square">
            <a:spAutoFit/>
          </a:bodyPr>
          <a:lstStyle/>
          <a:p>
            <a:pPr lvl="1" algn="ctr"/>
            <a:r>
              <a:rPr lang="lv-LV" sz="2800" b="1" dirty="0"/>
              <a:t>DABAS </a:t>
            </a:r>
            <a:r>
              <a:rPr lang="lv-LV" sz="2800" b="1" dirty="0" smtClean="0"/>
              <a:t> TAKAS  UN  ATPŪTAS  </a:t>
            </a:r>
            <a:r>
              <a:rPr lang="lv-LV" sz="2800" b="1" dirty="0"/>
              <a:t>ZONAS</a:t>
            </a:r>
          </a:p>
        </p:txBody>
      </p:sp>
      <p:sp>
        <p:nvSpPr>
          <p:cNvPr id="2" name="Rectangle 1"/>
          <p:cNvSpPr/>
          <p:nvPr/>
        </p:nvSpPr>
        <p:spPr>
          <a:xfrm>
            <a:off x="235886" y="1972934"/>
            <a:ext cx="5490835" cy="400110"/>
          </a:xfrm>
          <a:prstGeom prst="rect">
            <a:avLst/>
          </a:prstGeom>
        </p:spPr>
        <p:txBody>
          <a:bodyPr wrap="square">
            <a:spAutoFit/>
          </a:bodyPr>
          <a:lstStyle/>
          <a:p>
            <a:pPr marL="285750" indent="-285750">
              <a:buFont typeface="Arial" pitchFamily="34" charset="0"/>
              <a:buChar char="•"/>
            </a:pPr>
            <a:r>
              <a:rPr lang="lv-LV" sz="2000" dirty="0" smtClean="0"/>
              <a:t>Dabas   takas   veidošanas   principi</a:t>
            </a:r>
            <a:endParaRPr lang="lv-LV" sz="2000" dirty="0"/>
          </a:p>
        </p:txBody>
      </p:sp>
      <p:sp>
        <p:nvSpPr>
          <p:cNvPr id="3" name="Rectangle 2"/>
          <p:cNvSpPr/>
          <p:nvPr/>
        </p:nvSpPr>
        <p:spPr>
          <a:xfrm>
            <a:off x="235886" y="2342266"/>
            <a:ext cx="1794081" cy="400110"/>
          </a:xfrm>
          <a:prstGeom prst="rect">
            <a:avLst/>
          </a:prstGeom>
        </p:spPr>
        <p:txBody>
          <a:bodyPr wrap="none">
            <a:spAutoFit/>
          </a:bodyPr>
          <a:lstStyle/>
          <a:p>
            <a:pPr marL="285750" indent="-285750">
              <a:buFont typeface="Arial" pitchFamily="34" charset="0"/>
              <a:buChar char="•"/>
            </a:pPr>
            <a:r>
              <a:rPr lang="lv-LV" sz="2000" dirty="0" smtClean="0"/>
              <a:t>Telšu   vietas</a:t>
            </a:r>
            <a:endParaRPr lang="lv-LV" sz="2000" dirty="0"/>
          </a:p>
        </p:txBody>
      </p:sp>
      <p:sp>
        <p:nvSpPr>
          <p:cNvPr id="7" name="Rectangle 6"/>
          <p:cNvSpPr/>
          <p:nvPr/>
        </p:nvSpPr>
        <p:spPr>
          <a:xfrm>
            <a:off x="235886" y="2707765"/>
            <a:ext cx="1424429" cy="400110"/>
          </a:xfrm>
          <a:prstGeom prst="rect">
            <a:avLst/>
          </a:prstGeom>
        </p:spPr>
        <p:txBody>
          <a:bodyPr wrap="none">
            <a:spAutoFit/>
          </a:bodyPr>
          <a:lstStyle/>
          <a:p>
            <a:pPr marL="285750" indent="-285750">
              <a:buFont typeface="Arial" pitchFamily="34" charset="0"/>
              <a:buChar char="•"/>
            </a:pPr>
            <a:r>
              <a:rPr lang="lv-LV" sz="2000" dirty="0" smtClean="0"/>
              <a:t>Kempingi</a:t>
            </a:r>
            <a:endParaRPr lang="lv-LV" sz="2000" dirty="0"/>
          </a:p>
        </p:txBody>
      </p:sp>
      <p:sp>
        <p:nvSpPr>
          <p:cNvPr id="8" name="Rectangle 7"/>
          <p:cNvSpPr/>
          <p:nvPr/>
        </p:nvSpPr>
        <p:spPr>
          <a:xfrm>
            <a:off x="235886" y="3086912"/>
            <a:ext cx="1994457" cy="400110"/>
          </a:xfrm>
          <a:prstGeom prst="rect">
            <a:avLst/>
          </a:prstGeom>
        </p:spPr>
        <p:txBody>
          <a:bodyPr wrap="none">
            <a:spAutoFit/>
          </a:bodyPr>
          <a:lstStyle/>
          <a:p>
            <a:pPr marL="285750" indent="-285750">
              <a:buFont typeface="Arial" pitchFamily="34" charset="0"/>
              <a:buChar char="•"/>
            </a:pPr>
            <a:r>
              <a:rPr lang="lv-LV" sz="2000" dirty="0" smtClean="0"/>
              <a:t>Piknika   vietas</a:t>
            </a:r>
            <a:endParaRPr lang="lv-LV" sz="2000" dirty="0"/>
          </a:p>
        </p:txBody>
      </p:sp>
      <p:sp>
        <p:nvSpPr>
          <p:cNvPr id="9" name="Rectangle 8"/>
          <p:cNvSpPr/>
          <p:nvPr/>
        </p:nvSpPr>
        <p:spPr>
          <a:xfrm>
            <a:off x="235886" y="3452411"/>
            <a:ext cx="2377574" cy="400110"/>
          </a:xfrm>
          <a:prstGeom prst="rect">
            <a:avLst/>
          </a:prstGeom>
        </p:spPr>
        <p:txBody>
          <a:bodyPr wrap="none">
            <a:spAutoFit/>
          </a:bodyPr>
          <a:lstStyle/>
          <a:p>
            <a:pPr marL="285750" indent="-285750">
              <a:buFont typeface="Arial" pitchFamily="34" charset="0"/>
              <a:buChar char="•"/>
            </a:pPr>
            <a:r>
              <a:rPr lang="lv-LV" sz="2000" dirty="0" smtClean="0"/>
              <a:t>Ugunskura   vietas</a:t>
            </a:r>
            <a:endParaRPr lang="lv-LV" sz="2000" dirty="0"/>
          </a:p>
        </p:txBody>
      </p:sp>
      <p:sp>
        <p:nvSpPr>
          <p:cNvPr id="10" name="Rectangle 9"/>
          <p:cNvSpPr/>
          <p:nvPr/>
        </p:nvSpPr>
        <p:spPr>
          <a:xfrm>
            <a:off x="235886" y="3790781"/>
            <a:ext cx="3248177" cy="707886"/>
          </a:xfrm>
          <a:prstGeom prst="rect">
            <a:avLst/>
          </a:prstGeom>
        </p:spPr>
        <p:txBody>
          <a:bodyPr wrap="square">
            <a:spAutoFit/>
          </a:bodyPr>
          <a:lstStyle/>
          <a:p>
            <a:pPr marL="285750" indent="-285750" algn="just">
              <a:buFont typeface="Arial" pitchFamily="34" charset="0"/>
              <a:buChar char="•"/>
            </a:pPr>
            <a:r>
              <a:rPr lang="lv-LV" sz="2000" dirty="0" smtClean="0"/>
              <a:t>Laivu   piestātnes   un   makšķerēšanas   vietas</a:t>
            </a:r>
            <a:endParaRPr lang="lv-LV" sz="2000" dirty="0"/>
          </a:p>
        </p:txBody>
      </p:sp>
      <p:pic>
        <p:nvPicPr>
          <p:cNvPr id="25"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22402" y="2569229"/>
            <a:ext cx="5226062" cy="3884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22402" y="2569229"/>
            <a:ext cx="5226062" cy="3884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22402" y="2569228"/>
            <a:ext cx="5226062" cy="3884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84063" y="2569229"/>
            <a:ext cx="5264401" cy="3884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84063" y="2542321"/>
            <a:ext cx="5264401" cy="3911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792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2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250"/>
                                        <p:tgtEl>
                                          <p:spTgt spid="26"/>
                                        </p:tgtEl>
                                      </p:cBhvr>
                                    </p:animEffect>
                                    <p:anim calcmode="lin" valueType="num">
                                      <p:cBhvr>
                                        <p:cTn id="13" dur="1250" fill="hold"/>
                                        <p:tgtEl>
                                          <p:spTgt spid="26"/>
                                        </p:tgtEl>
                                        <p:attrNameLst>
                                          <p:attrName>ppt_x</p:attrName>
                                        </p:attrNameLst>
                                      </p:cBhvr>
                                      <p:tavLst>
                                        <p:tav tm="0">
                                          <p:val>
                                            <p:strVal val="#ppt_x"/>
                                          </p:val>
                                        </p:tav>
                                        <p:tav tm="100000">
                                          <p:val>
                                            <p:strVal val="#ppt_x"/>
                                          </p:val>
                                        </p:tav>
                                      </p:tavLst>
                                    </p:anim>
                                    <p:anim calcmode="lin" valueType="num">
                                      <p:cBhvr>
                                        <p:cTn id="14" dur="12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250"/>
                                        <p:tgtEl>
                                          <p:spTgt spid="7"/>
                                        </p:tgtEl>
                                      </p:cBhvr>
                                    </p:animEffect>
                                    <p:anim calcmode="lin" valueType="num">
                                      <p:cBhvr>
                                        <p:cTn id="20" dur="1250" fill="hold"/>
                                        <p:tgtEl>
                                          <p:spTgt spid="7"/>
                                        </p:tgtEl>
                                        <p:attrNameLst>
                                          <p:attrName>ppt_x</p:attrName>
                                        </p:attrNameLst>
                                      </p:cBhvr>
                                      <p:tavLst>
                                        <p:tav tm="0">
                                          <p:val>
                                            <p:strVal val="#ppt_x"/>
                                          </p:val>
                                        </p:tav>
                                        <p:tav tm="100000">
                                          <p:val>
                                            <p:strVal val="#ppt_x"/>
                                          </p:val>
                                        </p:tav>
                                      </p:tavLst>
                                    </p:anim>
                                    <p:anim calcmode="lin" valueType="num">
                                      <p:cBhvr>
                                        <p:cTn id="21" dur="125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250"/>
                                        <p:tgtEl>
                                          <p:spTgt spid="27"/>
                                        </p:tgtEl>
                                      </p:cBhvr>
                                    </p:animEffect>
                                    <p:anim calcmode="lin" valueType="num">
                                      <p:cBhvr>
                                        <p:cTn id="25" dur="1250" fill="hold"/>
                                        <p:tgtEl>
                                          <p:spTgt spid="27"/>
                                        </p:tgtEl>
                                        <p:attrNameLst>
                                          <p:attrName>ppt_x</p:attrName>
                                        </p:attrNameLst>
                                      </p:cBhvr>
                                      <p:tavLst>
                                        <p:tav tm="0">
                                          <p:val>
                                            <p:strVal val="#ppt_x"/>
                                          </p:val>
                                        </p:tav>
                                        <p:tav tm="100000">
                                          <p:val>
                                            <p:strVal val="#ppt_x"/>
                                          </p:val>
                                        </p:tav>
                                      </p:tavLst>
                                    </p:anim>
                                    <p:anim calcmode="lin" valueType="num">
                                      <p:cBhvr>
                                        <p:cTn id="26" dur="12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250"/>
                                        <p:tgtEl>
                                          <p:spTgt spid="8"/>
                                        </p:tgtEl>
                                      </p:cBhvr>
                                    </p:animEffect>
                                    <p:anim calcmode="lin" valueType="num">
                                      <p:cBhvr>
                                        <p:cTn id="32" dur="1250" fill="hold"/>
                                        <p:tgtEl>
                                          <p:spTgt spid="8"/>
                                        </p:tgtEl>
                                        <p:attrNameLst>
                                          <p:attrName>ppt_x</p:attrName>
                                        </p:attrNameLst>
                                      </p:cBhvr>
                                      <p:tavLst>
                                        <p:tav tm="0">
                                          <p:val>
                                            <p:strVal val="#ppt_x"/>
                                          </p:val>
                                        </p:tav>
                                        <p:tav tm="100000">
                                          <p:val>
                                            <p:strVal val="#ppt_x"/>
                                          </p:val>
                                        </p:tav>
                                      </p:tavLst>
                                    </p:anim>
                                    <p:anim calcmode="lin" valueType="num">
                                      <p:cBhvr>
                                        <p:cTn id="33" dur="125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250"/>
                                        <p:tgtEl>
                                          <p:spTgt spid="9"/>
                                        </p:tgtEl>
                                      </p:cBhvr>
                                    </p:animEffect>
                                    <p:anim calcmode="lin" valueType="num">
                                      <p:cBhvr>
                                        <p:cTn id="37" dur="1250" fill="hold"/>
                                        <p:tgtEl>
                                          <p:spTgt spid="9"/>
                                        </p:tgtEl>
                                        <p:attrNameLst>
                                          <p:attrName>ppt_x</p:attrName>
                                        </p:attrNameLst>
                                      </p:cBhvr>
                                      <p:tavLst>
                                        <p:tav tm="0">
                                          <p:val>
                                            <p:strVal val="#ppt_x"/>
                                          </p:val>
                                        </p:tav>
                                        <p:tav tm="100000">
                                          <p:val>
                                            <p:strVal val="#ppt_x"/>
                                          </p:val>
                                        </p:tav>
                                      </p:tavLst>
                                    </p:anim>
                                    <p:anim calcmode="lin" valueType="num">
                                      <p:cBhvr>
                                        <p:cTn id="38" dur="125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250"/>
                                        <p:tgtEl>
                                          <p:spTgt spid="28"/>
                                        </p:tgtEl>
                                      </p:cBhvr>
                                    </p:animEffect>
                                    <p:anim calcmode="lin" valueType="num">
                                      <p:cBhvr>
                                        <p:cTn id="42" dur="1250" fill="hold"/>
                                        <p:tgtEl>
                                          <p:spTgt spid="28"/>
                                        </p:tgtEl>
                                        <p:attrNameLst>
                                          <p:attrName>ppt_x</p:attrName>
                                        </p:attrNameLst>
                                      </p:cBhvr>
                                      <p:tavLst>
                                        <p:tav tm="0">
                                          <p:val>
                                            <p:strVal val="#ppt_x"/>
                                          </p:val>
                                        </p:tav>
                                        <p:tav tm="100000">
                                          <p:val>
                                            <p:strVal val="#ppt_x"/>
                                          </p:val>
                                        </p:tav>
                                      </p:tavLst>
                                    </p:anim>
                                    <p:anim calcmode="lin" valueType="num">
                                      <p:cBhvr>
                                        <p:cTn id="43" dur="125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250"/>
                                        <p:tgtEl>
                                          <p:spTgt spid="10"/>
                                        </p:tgtEl>
                                      </p:cBhvr>
                                    </p:animEffect>
                                    <p:anim calcmode="lin" valueType="num">
                                      <p:cBhvr>
                                        <p:cTn id="49" dur="1250" fill="hold"/>
                                        <p:tgtEl>
                                          <p:spTgt spid="10"/>
                                        </p:tgtEl>
                                        <p:attrNameLst>
                                          <p:attrName>ppt_x</p:attrName>
                                        </p:attrNameLst>
                                      </p:cBhvr>
                                      <p:tavLst>
                                        <p:tav tm="0">
                                          <p:val>
                                            <p:strVal val="#ppt_x"/>
                                          </p:val>
                                        </p:tav>
                                        <p:tav tm="100000">
                                          <p:val>
                                            <p:strVal val="#ppt_x"/>
                                          </p:val>
                                        </p:tav>
                                      </p:tavLst>
                                    </p:anim>
                                    <p:anim calcmode="lin" valueType="num">
                                      <p:cBhvr>
                                        <p:cTn id="50" dur="1250" fill="hold"/>
                                        <p:tgtEl>
                                          <p:spTgt spid="1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250"/>
                                        <p:tgtEl>
                                          <p:spTgt spid="29"/>
                                        </p:tgtEl>
                                      </p:cBhvr>
                                    </p:animEffect>
                                    <p:anim calcmode="lin" valueType="num">
                                      <p:cBhvr>
                                        <p:cTn id="54" dur="1250" fill="hold"/>
                                        <p:tgtEl>
                                          <p:spTgt spid="29"/>
                                        </p:tgtEl>
                                        <p:attrNameLst>
                                          <p:attrName>ppt_x</p:attrName>
                                        </p:attrNameLst>
                                      </p:cBhvr>
                                      <p:tavLst>
                                        <p:tav tm="0">
                                          <p:val>
                                            <p:strVal val="#ppt_x"/>
                                          </p:val>
                                        </p:tav>
                                        <p:tav tm="100000">
                                          <p:val>
                                            <p:strVal val="#ppt_x"/>
                                          </p:val>
                                        </p:tav>
                                      </p:tavLst>
                                    </p:anim>
                                    <p:anim calcmode="lin" valueType="num">
                                      <p:cBhvr>
                                        <p:cTn id="55" dur="12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0" y="836712"/>
            <a:ext cx="9143999" cy="523220"/>
          </a:xfrm>
          <a:prstGeom prst="rect">
            <a:avLst/>
          </a:prstGeom>
        </p:spPr>
        <p:txBody>
          <a:bodyPr wrap="square">
            <a:spAutoFit/>
          </a:bodyPr>
          <a:lstStyle/>
          <a:p>
            <a:pPr lvl="1" algn="ctr"/>
            <a:r>
              <a:rPr lang="lv-LV" sz="2800" b="1" dirty="0"/>
              <a:t>CEĻA </a:t>
            </a:r>
            <a:r>
              <a:rPr lang="lv-LV" sz="2800" b="1" dirty="0" smtClean="0"/>
              <a:t> REMONTDARBI  UN  </a:t>
            </a:r>
            <a:r>
              <a:rPr lang="lv-LV" sz="2800" b="1" dirty="0"/>
              <a:t>BŪVDARBI</a:t>
            </a:r>
          </a:p>
        </p:txBody>
      </p:sp>
      <p:sp>
        <p:nvSpPr>
          <p:cNvPr id="3" name="Rectangle 2"/>
          <p:cNvSpPr/>
          <p:nvPr/>
        </p:nvSpPr>
        <p:spPr>
          <a:xfrm>
            <a:off x="144016" y="1412776"/>
            <a:ext cx="5004048" cy="5324535"/>
          </a:xfrm>
          <a:prstGeom prst="rect">
            <a:avLst/>
          </a:prstGeom>
        </p:spPr>
        <p:txBody>
          <a:bodyPr wrap="square">
            <a:spAutoFit/>
          </a:bodyPr>
          <a:lstStyle/>
          <a:p>
            <a:pPr marL="285750" indent="-285750" algn="just">
              <a:buFont typeface="Arial" pitchFamily="34" charset="0"/>
              <a:buChar char="•"/>
            </a:pPr>
            <a:r>
              <a:rPr lang="lv-LV" sz="2000" dirty="0"/>
              <a:t>Būvniecības vietās, cilvēku drošībai, jāizveido drošības tuneļi, kas mazinātu apdraudējumu </a:t>
            </a:r>
            <a:r>
              <a:rPr lang="lv-LV" sz="2000" dirty="0" smtClean="0"/>
              <a:t>cilvēkiem </a:t>
            </a:r>
            <a:r>
              <a:rPr lang="lv-LV" sz="2000" dirty="0"/>
              <a:t>ar funkcionāliem </a:t>
            </a:r>
            <a:r>
              <a:rPr lang="lv-LV" sz="2000" dirty="0" smtClean="0"/>
              <a:t>traucējumiem. Tajos  ir </a:t>
            </a:r>
            <a:r>
              <a:rPr lang="lv-LV" sz="2000" dirty="0" err="1" smtClean="0"/>
              <a:t>jānodrošināta</a:t>
            </a:r>
            <a:r>
              <a:rPr lang="lv-LV" sz="2000" dirty="0" smtClean="0"/>
              <a:t>  vide </a:t>
            </a:r>
            <a:r>
              <a:rPr lang="lv-LV" sz="2000" dirty="0"/>
              <a:t>bez straujām līmeņa maiņām un </a:t>
            </a:r>
            <a:r>
              <a:rPr lang="lv-LV" sz="2000" dirty="0" smtClean="0"/>
              <a:t>pakāpieniem</a:t>
            </a:r>
            <a:endParaRPr lang="lv-LV" sz="2000" dirty="0"/>
          </a:p>
          <a:p>
            <a:pPr marL="285750" indent="-285750" algn="just">
              <a:buFont typeface="Arial" pitchFamily="34" charset="0"/>
              <a:buChar char="•"/>
            </a:pPr>
            <a:r>
              <a:rPr lang="lv-LV" sz="2000" dirty="0"/>
              <a:t>Cilvēkiem ar redzes traucējumiem, kuri izmanto balto </a:t>
            </a:r>
            <a:r>
              <a:rPr lang="lv-LV" sz="2000" dirty="0" smtClean="0"/>
              <a:t>spieķi, </a:t>
            </a:r>
            <a:r>
              <a:rPr lang="lv-LV" sz="2000" dirty="0"/>
              <a:t>pārvietošanās </a:t>
            </a:r>
            <a:r>
              <a:rPr lang="lv-LV" sz="2000" dirty="0" smtClean="0"/>
              <a:t>ceļā </a:t>
            </a:r>
            <a:r>
              <a:rPr lang="lv-LV" sz="2000" dirty="0"/>
              <a:t>būvniecības vietās visiem šķēršļiem un priekšmetiem jābūt sasniedzamiem ar balto </a:t>
            </a:r>
            <a:r>
              <a:rPr lang="lv-LV" sz="2000" dirty="0" smtClean="0"/>
              <a:t>spieķi</a:t>
            </a:r>
            <a:endParaRPr lang="lv-LV" sz="2000" dirty="0"/>
          </a:p>
          <a:p>
            <a:pPr marL="285750" indent="-285750">
              <a:buFont typeface="Arial" pitchFamily="34" charset="0"/>
              <a:buChar char="•"/>
            </a:pPr>
            <a:r>
              <a:rPr lang="lv-LV" sz="2000" dirty="0" smtClean="0"/>
              <a:t>Drošības </a:t>
            </a:r>
            <a:r>
              <a:rPr lang="lv-LV" sz="2000" dirty="0"/>
              <a:t>tuneļos pārvietošanās platums ir vismaz 1,40 </a:t>
            </a:r>
            <a:r>
              <a:rPr lang="lv-LV" sz="2000" dirty="0" smtClean="0"/>
              <a:t>m un </a:t>
            </a:r>
            <a:r>
              <a:rPr lang="lv-LV" sz="2000" dirty="0"/>
              <a:t>augstums 2,20 </a:t>
            </a:r>
            <a:r>
              <a:rPr lang="lv-LV" sz="2000" dirty="0" smtClean="0"/>
              <a:t>m</a:t>
            </a:r>
          </a:p>
          <a:p>
            <a:pPr marL="285750" indent="-285750" algn="just">
              <a:buFont typeface="Arial" pitchFamily="34" charset="0"/>
              <a:buChar char="•"/>
            </a:pPr>
            <a:r>
              <a:rPr lang="lv-LV" sz="2000" dirty="0" smtClean="0"/>
              <a:t>Tuneļi, </a:t>
            </a:r>
            <a:r>
              <a:rPr lang="lv-LV" sz="2000" dirty="0"/>
              <a:t>pagaidu objekta konstrukcijas, ir aprīkotas ar kontrastējošām margām, pārvietošanās drošībai cilvēkam ar redzes </a:t>
            </a:r>
            <a:r>
              <a:rPr lang="lv-LV" sz="2000" dirty="0" smtClean="0"/>
              <a:t>traucējumiem</a:t>
            </a:r>
            <a:endParaRPr lang="lv-LV" sz="20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64088" y="2276872"/>
            <a:ext cx="3456384" cy="3461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D:\Documents\Vides pieejamiba\Standarti vides pieejamībā - Darba\Bildes\drošības zona remontdarbi - kopij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4088" y="2276871"/>
            <a:ext cx="3456384" cy="3461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64088" y="2276871"/>
            <a:ext cx="3456384" cy="346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541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25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1" y="836711"/>
            <a:ext cx="9143999" cy="1384995"/>
          </a:xfrm>
          <a:prstGeom prst="rect">
            <a:avLst/>
          </a:prstGeom>
        </p:spPr>
        <p:txBody>
          <a:bodyPr wrap="square">
            <a:spAutoFit/>
          </a:bodyPr>
          <a:lstStyle/>
          <a:p>
            <a:pPr lvl="1" algn="ctr"/>
            <a:r>
              <a:rPr lang="lv-LV" sz="2800" b="1" dirty="0"/>
              <a:t>SABIEDRISKIE </a:t>
            </a:r>
            <a:r>
              <a:rPr lang="lv-LV" sz="2800" b="1" dirty="0" smtClean="0"/>
              <a:t>  TRANSPORTLĪDZEKĻI </a:t>
            </a:r>
            <a:r>
              <a:rPr lang="lv-LV" sz="2800" b="1" dirty="0"/>
              <a:t>- AUTOBUSS, </a:t>
            </a:r>
            <a:r>
              <a:rPr lang="lv-LV" sz="2800" b="1" dirty="0" smtClean="0"/>
              <a:t>  TRAMVAJS</a:t>
            </a:r>
            <a:r>
              <a:rPr lang="lv-LV" sz="2800" b="1" dirty="0"/>
              <a:t>, </a:t>
            </a:r>
            <a:r>
              <a:rPr lang="lv-LV" sz="2800" b="1" dirty="0" smtClean="0"/>
              <a:t>  TROLEJBUSS   UN </a:t>
            </a:r>
            <a:r>
              <a:rPr lang="lv-LV" sz="2800" b="1" dirty="0"/>
              <a:t>VILCIENS</a:t>
            </a:r>
          </a:p>
        </p:txBody>
      </p:sp>
      <p:sp>
        <p:nvSpPr>
          <p:cNvPr id="3" name="Rectangle 2"/>
          <p:cNvSpPr/>
          <p:nvPr/>
        </p:nvSpPr>
        <p:spPr>
          <a:xfrm>
            <a:off x="251518" y="2451032"/>
            <a:ext cx="2448274" cy="400110"/>
          </a:xfrm>
          <a:prstGeom prst="rect">
            <a:avLst/>
          </a:prstGeom>
        </p:spPr>
        <p:txBody>
          <a:bodyPr wrap="square">
            <a:spAutoFit/>
          </a:bodyPr>
          <a:lstStyle/>
          <a:p>
            <a:pPr marL="285750" indent="-285750" algn="just">
              <a:buFont typeface="Arial" pitchFamily="34" charset="0"/>
              <a:buChar char="•"/>
            </a:pPr>
            <a:r>
              <a:rPr lang="lv-LV" sz="2000" dirty="0"/>
              <a:t>Zemās  grīdas </a:t>
            </a:r>
          </a:p>
        </p:txBody>
      </p:sp>
      <p:sp>
        <p:nvSpPr>
          <p:cNvPr id="5" name="Rectangle 4"/>
          <p:cNvSpPr/>
          <p:nvPr/>
        </p:nvSpPr>
        <p:spPr>
          <a:xfrm>
            <a:off x="251518" y="2851142"/>
            <a:ext cx="3672410" cy="707886"/>
          </a:xfrm>
          <a:prstGeom prst="rect">
            <a:avLst/>
          </a:prstGeom>
        </p:spPr>
        <p:txBody>
          <a:bodyPr wrap="square">
            <a:spAutoFit/>
          </a:bodyPr>
          <a:lstStyle/>
          <a:p>
            <a:pPr marL="285750" indent="-285750" algn="just">
              <a:buFont typeface="Arial" pitchFamily="34" charset="0"/>
              <a:buChar char="•"/>
            </a:pPr>
            <a:r>
              <a:rPr lang="lv-LV" sz="2000" dirty="0"/>
              <a:t>Transportlīdzekļa  iekšpusē  nosauc  pieturas</a:t>
            </a:r>
          </a:p>
        </p:txBody>
      </p:sp>
      <p:sp>
        <p:nvSpPr>
          <p:cNvPr id="6" name="Rectangle 5"/>
          <p:cNvSpPr/>
          <p:nvPr/>
        </p:nvSpPr>
        <p:spPr>
          <a:xfrm>
            <a:off x="251518" y="3559028"/>
            <a:ext cx="3672410" cy="707886"/>
          </a:xfrm>
          <a:prstGeom prst="rect">
            <a:avLst/>
          </a:prstGeom>
        </p:spPr>
        <p:txBody>
          <a:bodyPr wrap="square">
            <a:spAutoFit/>
          </a:bodyPr>
          <a:lstStyle/>
          <a:p>
            <a:pPr marL="285750" indent="-285750" algn="just">
              <a:buFont typeface="Arial" pitchFamily="34" charset="0"/>
              <a:buChar char="•"/>
            </a:pPr>
            <a:r>
              <a:rPr lang="lv-LV" sz="2000" dirty="0"/>
              <a:t>Transportlīdzekļa  iekšpusē </a:t>
            </a:r>
            <a:r>
              <a:rPr lang="lv-LV" sz="2000" dirty="0" smtClean="0"/>
              <a:t>uz </a:t>
            </a:r>
            <a:r>
              <a:rPr lang="lv-LV" sz="2000" dirty="0"/>
              <a:t>tablo  parāda  pieturas</a:t>
            </a:r>
          </a:p>
        </p:txBody>
      </p:sp>
      <p:sp>
        <p:nvSpPr>
          <p:cNvPr id="7" name="Rectangle 6"/>
          <p:cNvSpPr/>
          <p:nvPr/>
        </p:nvSpPr>
        <p:spPr>
          <a:xfrm>
            <a:off x="251518" y="4297739"/>
            <a:ext cx="3672410" cy="707886"/>
          </a:xfrm>
          <a:prstGeom prst="rect">
            <a:avLst/>
          </a:prstGeom>
        </p:spPr>
        <p:txBody>
          <a:bodyPr wrap="square">
            <a:spAutoFit/>
          </a:bodyPr>
          <a:lstStyle/>
          <a:p>
            <a:pPr marL="285750" indent="-285750" algn="just">
              <a:buFont typeface="Arial" pitchFamily="34" charset="0"/>
              <a:buChar char="•"/>
            </a:pPr>
            <a:r>
              <a:rPr lang="lv-LV" sz="2000" dirty="0"/>
              <a:t>Transportlīdzekļa  ārpusē  nosauc  maršruta  numuru </a:t>
            </a:r>
          </a:p>
        </p:txBody>
      </p:sp>
      <p:sp>
        <p:nvSpPr>
          <p:cNvPr id="8" name="Rectangle 7"/>
          <p:cNvSpPr/>
          <p:nvPr/>
        </p:nvSpPr>
        <p:spPr>
          <a:xfrm>
            <a:off x="243950" y="5005625"/>
            <a:ext cx="3679978" cy="1015663"/>
          </a:xfrm>
          <a:prstGeom prst="rect">
            <a:avLst/>
          </a:prstGeom>
        </p:spPr>
        <p:txBody>
          <a:bodyPr wrap="square">
            <a:spAutoFit/>
          </a:bodyPr>
          <a:lstStyle/>
          <a:p>
            <a:pPr marL="285750" indent="-285750" algn="just">
              <a:buFont typeface="Arial" pitchFamily="34" charset="0"/>
              <a:buChar char="•"/>
            </a:pPr>
            <a:r>
              <a:rPr lang="lv-LV" sz="2000" dirty="0"/>
              <a:t>Lielie  maršruta  numuri  (</a:t>
            </a:r>
            <a:r>
              <a:rPr lang="lv-LV" sz="2000" dirty="0" smtClean="0"/>
              <a:t>pamatne </a:t>
            </a:r>
            <a:r>
              <a:rPr lang="lv-LV" sz="2000" dirty="0"/>
              <a:t>ne </a:t>
            </a:r>
            <a:r>
              <a:rPr lang="lv-LV" sz="2000" dirty="0" smtClean="0"/>
              <a:t>mazāka </a:t>
            </a:r>
            <a:r>
              <a:rPr lang="lv-LV" sz="2000" dirty="0"/>
              <a:t>kā 200x300)  priekšējā  logā </a:t>
            </a:r>
          </a:p>
        </p:txBody>
      </p:sp>
      <p:pic>
        <p:nvPicPr>
          <p:cNvPr id="11268" name="Picture 4" descr="D:\Documents\Vides pieejamiba\Vides pieejamiba bildes\Pieejamiba Brisele\Picture 14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55976" y="2758662"/>
            <a:ext cx="4176464" cy="3132349"/>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D:\Documents\Vides pieejamiba\Vides pieejamiba bildes\Pieejamiba Itālija Austrija\Roma\DSC_015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09315" y="2758662"/>
            <a:ext cx="4269783" cy="3147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3" descr="D:\Documents\Vides pieejamiba\Vides pieejamiba bildes\Sabiedriskais transports\DSC0253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99954" y="2758661"/>
            <a:ext cx="4269783" cy="3132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62654" y="2750946"/>
            <a:ext cx="4316444" cy="3155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477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1250"/>
                                        <p:tgtEl>
                                          <p:spTgt spid="11269"/>
                                        </p:tgtEl>
                                      </p:cBhvr>
                                    </p:animEffect>
                                    <p:anim calcmode="lin" valueType="num">
                                      <p:cBhvr>
                                        <p:cTn id="8" dur="1250" fill="hold"/>
                                        <p:tgtEl>
                                          <p:spTgt spid="11269"/>
                                        </p:tgtEl>
                                        <p:attrNameLst>
                                          <p:attrName>ppt_x</p:attrName>
                                        </p:attrNameLst>
                                      </p:cBhvr>
                                      <p:tavLst>
                                        <p:tav tm="0">
                                          <p:val>
                                            <p:strVal val="#ppt_x"/>
                                          </p:val>
                                        </p:tav>
                                        <p:tav tm="100000">
                                          <p:val>
                                            <p:strVal val="#ppt_x"/>
                                          </p:val>
                                        </p:tav>
                                      </p:tavLst>
                                    </p:anim>
                                    <p:anim calcmode="lin" valueType="num">
                                      <p:cBhvr>
                                        <p:cTn id="9" dur="1250" fill="hold"/>
                                        <p:tgtEl>
                                          <p:spTgt spid="1126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250"/>
                                        <p:tgtEl>
                                          <p:spTgt spid="5"/>
                                        </p:tgtEl>
                                      </p:cBhvr>
                                    </p:animEffect>
                                    <p:anim calcmode="lin" valueType="num">
                                      <p:cBhvr>
                                        <p:cTn id="13" dur="1250" fill="hold"/>
                                        <p:tgtEl>
                                          <p:spTgt spid="5"/>
                                        </p:tgtEl>
                                        <p:attrNameLst>
                                          <p:attrName>ppt_x</p:attrName>
                                        </p:attrNameLst>
                                      </p:cBhvr>
                                      <p:tavLst>
                                        <p:tav tm="0">
                                          <p:val>
                                            <p:strVal val="#ppt_x"/>
                                          </p:val>
                                        </p:tav>
                                        <p:tav tm="100000">
                                          <p:val>
                                            <p:strVal val="#ppt_x"/>
                                          </p:val>
                                        </p:tav>
                                      </p:tavLst>
                                    </p:anim>
                                    <p:anim calcmode="lin" valueType="num">
                                      <p:cBhvr>
                                        <p:cTn id="14" dur="12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250"/>
                                        <p:tgtEl>
                                          <p:spTgt spid="6"/>
                                        </p:tgtEl>
                                      </p:cBhvr>
                                    </p:animEffect>
                                    <p:anim calcmode="lin" valueType="num">
                                      <p:cBhvr>
                                        <p:cTn id="18" dur="1250" fill="hold"/>
                                        <p:tgtEl>
                                          <p:spTgt spid="6"/>
                                        </p:tgtEl>
                                        <p:attrNameLst>
                                          <p:attrName>ppt_x</p:attrName>
                                        </p:attrNameLst>
                                      </p:cBhvr>
                                      <p:tavLst>
                                        <p:tav tm="0">
                                          <p:val>
                                            <p:strVal val="#ppt_x"/>
                                          </p:val>
                                        </p:tav>
                                        <p:tav tm="100000">
                                          <p:val>
                                            <p:strVal val="#ppt_x"/>
                                          </p:val>
                                        </p:tav>
                                      </p:tavLst>
                                    </p:anim>
                                    <p:anim calcmode="lin" valueType="num">
                                      <p:cBhvr>
                                        <p:cTn id="19" dur="1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250"/>
                                        <p:tgtEl>
                                          <p:spTgt spid="7"/>
                                        </p:tgtEl>
                                      </p:cBhvr>
                                    </p:animEffect>
                                    <p:anim calcmode="lin" valueType="num">
                                      <p:cBhvr>
                                        <p:cTn id="25" dur="1250" fill="hold"/>
                                        <p:tgtEl>
                                          <p:spTgt spid="7"/>
                                        </p:tgtEl>
                                        <p:attrNameLst>
                                          <p:attrName>ppt_x</p:attrName>
                                        </p:attrNameLst>
                                      </p:cBhvr>
                                      <p:tavLst>
                                        <p:tav tm="0">
                                          <p:val>
                                            <p:strVal val="#ppt_x"/>
                                          </p:val>
                                        </p:tav>
                                        <p:tav tm="100000">
                                          <p:val>
                                            <p:strVal val="#ppt_x"/>
                                          </p:val>
                                        </p:tav>
                                      </p:tavLst>
                                    </p:anim>
                                    <p:anim calcmode="lin" valueType="num">
                                      <p:cBhvr>
                                        <p:cTn id="26" dur="125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250"/>
                                        <p:tgtEl>
                                          <p:spTgt spid="20"/>
                                        </p:tgtEl>
                                      </p:cBhvr>
                                    </p:animEffect>
                                    <p:anim calcmode="lin" valueType="num">
                                      <p:cBhvr>
                                        <p:cTn id="30" dur="1250" fill="hold"/>
                                        <p:tgtEl>
                                          <p:spTgt spid="20"/>
                                        </p:tgtEl>
                                        <p:attrNameLst>
                                          <p:attrName>ppt_x</p:attrName>
                                        </p:attrNameLst>
                                      </p:cBhvr>
                                      <p:tavLst>
                                        <p:tav tm="0">
                                          <p:val>
                                            <p:strVal val="#ppt_x"/>
                                          </p:val>
                                        </p:tav>
                                        <p:tav tm="100000">
                                          <p:val>
                                            <p:strVal val="#ppt_x"/>
                                          </p:val>
                                        </p:tav>
                                      </p:tavLst>
                                    </p:anim>
                                    <p:anim calcmode="lin" valueType="num">
                                      <p:cBhvr>
                                        <p:cTn id="31"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250"/>
                                        <p:tgtEl>
                                          <p:spTgt spid="8"/>
                                        </p:tgtEl>
                                      </p:cBhvr>
                                    </p:animEffect>
                                    <p:anim calcmode="lin" valueType="num">
                                      <p:cBhvr>
                                        <p:cTn id="37" dur="1250" fill="hold"/>
                                        <p:tgtEl>
                                          <p:spTgt spid="8"/>
                                        </p:tgtEl>
                                        <p:attrNameLst>
                                          <p:attrName>ppt_x</p:attrName>
                                        </p:attrNameLst>
                                      </p:cBhvr>
                                      <p:tavLst>
                                        <p:tav tm="0">
                                          <p:val>
                                            <p:strVal val="#ppt_x"/>
                                          </p:val>
                                        </p:tav>
                                        <p:tav tm="100000">
                                          <p:val>
                                            <p:strVal val="#ppt_x"/>
                                          </p:val>
                                        </p:tav>
                                      </p:tavLst>
                                    </p:anim>
                                    <p:anim calcmode="lin" valueType="num">
                                      <p:cBhvr>
                                        <p:cTn id="38" dur="125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250"/>
                                        <p:tgtEl>
                                          <p:spTgt spid="21"/>
                                        </p:tgtEl>
                                      </p:cBhvr>
                                    </p:animEffect>
                                    <p:anim calcmode="lin" valueType="num">
                                      <p:cBhvr>
                                        <p:cTn id="42" dur="1250" fill="hold"/>
                                        <p:tgtEl>
                                          <p:spTgt spid="21"/>
                                        </p:tgtEl>
                                        <p:attrNameLst>
                                          <p:attrName>ppt_x</p:attrName>
                                        </p:attrNameLst>
                                      </p:cBhvr>
                                      <p:tavLst>
                                        <p:tav tm="0">
                                          <p:val>
                                            <p:strVal val="#ppt_x"/>
                                          </p:val>
                                        </p:tav>
                                        <p:tav tm="100000">
                                          <p:val>
                                            <p:strVal val="#ppt_x"/>
                                          </p:val>
                                        </p:tav>
                                      </p:tavLst>
                                    </p:anim>
                                    <p:anim calcmode="lin" valueType="num">
                                      <p:cBhvr>
                                        <p:cTn id="43" dur="1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smtClean="0">
                <a:solidFill>
                  <a:srgbClr val="FFFF00"/>
                </a:solidFill>
              </a:rPr>
              <a:t>ĀRĒJĀ  VIDE</a:t>
            </a:r>
          </a:p>
        </p:txBody>
      </p:sp>
      <p:sp>
        <p:nvSpPr>
          <p:cNvPr id="4" name="Rectangle 3"/>
          <p:cNvSpPr/>
          <p:nvPr/>
        </p:nvSpPr>
        <p:spPr>
          <a:xfrm>
            <a:off x="0" y="836712"/>
            <a:ext cx="9143999" cy="1384995"/>
          </a:xfrm>
          <a:prstGeom prst="rect">
            <a:avLst/>
          </a:prstGeom>
        </p:spPr>
        <p:txBody>
          <a:bodyPr wrap="square">
            <a:spAutoFit/>
          </a:bodyPr>
          <a:lstStyle/>
          <a:p>
            <a:pPr lvl="1" algn="ctr"/>
            <a:r>
              <a:rPr lang="lv-LV" sz="2800" b="1" dirty="0"/>
              <a:t>SABIEDRISKIE </a:t>
            </a:r>
            <a:r>
              <a:rPr lang="lv-LV" sz="2800" b="1" dirty="0" smtClean="0"/>
              <a:t>  TRANSPORTLĪDZEKĻI </a:t>
            </a:r>
            <a:r>
              <a:rPr lang="lv-LV" sz="2800" b="1" dirty="0"/>
              <a:t>- AUTOBUSS, </a:t>
            </a:r>
            <a:r>
              <a:rPr lang="lv-LV" sz="2800" b="1" dirty="0" smtClean="0"/>
              <a:t>  TRAMVAJS</a:t>
            </a:r>
            <a:r>
              <a:rPr lang="lv-LV" sz="2800" b="1" dirty="0"/>
              <a:t>, </a:t>
            </a:r>
            <a:r>
              <a:rPr lang="lv-LV" sz="2800" b="1" dirty="0" smtClean="0"/>
              <a:t>  TROLEJBUSS   UN </a:t>
            </a:r>
            <a:r>
              <a:rPr lang="lv-LV" sz="2800" b="1" dirty="0"/>
              <a:t>VILCIENS</a:t>
            </a:r>
          </a:p>
        </p:txBody>
      </p:sp>
      <p:sp>
        <p:nvSpPr>
          <p:cNvPr id="2" name="Rectangle 1"/>
          <p:cNvSpPr/>
          <p:nvPr/>
        </p:nvSpPr>
        <p:spPr>
          <a:xfrm>
            <a:off x="331335" y="5684853"/>
            <a:ext cx="4896544" cy="707886"/>
          </a:xfrm>
          <a:prstGeom prst="rect">
            <a:avLst/>
          </a:prstGeom>
        </p:spPr>
        <p:txBody>
          <a:bodyPr wrap="square">
            <a:spAutoFit/>
          </a:bodyPr>
          <a:lstStyle/>
          <a:p>
            <a:pPr marL="285750" indent="-285750" algn="just">
              <a:buFont typeface="Arial" pitchFamily="34" charset="0"/>
              <a:buChar char="•"/>
            </a:pPr>
            <a:r>
              <a:rPr lang="lv-LV" sz="2000" dirty="0" smtClean="0"/>
              <a:t>Riteņkrēslos  sēdošajiem  drošības  jostas  stiprinājumi</a:t>
            </a:r>
          </a:p>
        </p:txBody>
      </p:sp>
      <p:pic>
        <p:nvPicPr>
          <p:cNvPr id="10242" name="Picture 2" descr="D:\Documents\Vides pieejamiba\Vides pieejamiba bildes\Vide Liepaja\Vide Liepaja\DSC0067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1857" y="2499773"/>
            <a:ext cx="3384376" cy="3892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2294482"/>
            <a:ext cx="4896544" cy="3477875"/>
          </a:xfrm>
          <a:prstGeom prst="rect">
            <a:avLst/>
          </a:prstGeom>
        </p:spPr>
        <p:txBody>
          <a:bodyPr wrap="square">
            <a:spAutoFit/>
          </a:bodyPr>
          <a:lstStyle/>
          <a:p>
            <a:pPr marL="285750" indent="-285750" algn="just">
              <a:buFont typeface="Arial" pitchFamily="34" charset="0"/>
              <a:buChar char="•"/>
            </a:pPr>
            <a:r>
              <a:rPr lang="lv-LV" sz="2000" dirty="0"/>
              <a:t>Rokturi,  turēšanās  margas  kontrastējošā  krāsā (</a:t>
            </a:r>
            <a:r>
              <a:rPr lang="lv-LV" sz="2000" dirty="0" smtClean="0"/>
              <a:t>ieteicams </a:t>
            </a:r>
            <a:r>
              <a:rPr lang="lv-LV" sz="2000" dirty="0"/>
              <a:t>– dzeltenā)</a:t>
            </a:r>
          </a:p>
          <a:p>
            <a:pPr marL="285750" indent="-285750" algn="just">
              <a:buFont typeface="Arial" pitchFamily="34" charset="0"/>
              <a:buChar char="•"/>
            </a:pPr>
            <a:r>
              <a:rPr lang="lv-LV" sz="2000" dirty="0"/>
              <a:t>Līmeņa  maiņa  un  pakāpieni  transporta  iekšpusē  –  marķēti  kontrastējošā  dzeltenā  krāsā  (platumā  ne  </a:t>
            </a:r>
            <a:r>
              <a:rPr lang="lv-LV" sz="2000" dirty="0" smtClean="0"/>
              <a:t>šaurāk  </a:t>
            </a:r>
            <a:r>
              <a:rPr lang="lv-LV" sz="2000" dirty="0"/>
              <a:t>kā  </a:t>
            </a:r>
            <a:r>
              <a:rPr lang="lv-LV" sz="2000" dirty="0" smtClean="0"/>
              <a:t>5 cm</a:t>
            </a:r>
            <a:r>
              <a:rPr lang="lv-LV" sz="2000" dirty="0"/>
              <a:t>) </a:t>
            </a:r>
          </a:p>
          <a:p>
            <a:pPr marL="285750" indent="-285750" algn="just">
              <a:buFont typeface="Arial" pitchFamily="34" charset="0"/>
              <a:buChar char="•"/>
            </a:pPr>
            <a:r>
              <a:rPr lang="lv-LV" sz="2000" dirty="0"/>
              <a:t>Pasažieru  izkāpšanas  „stop”  poga  ir  ar  skaņas  signālu,  kontrastē  uz  turēšanās  stangas</a:t>
            </a:r>
          </a:p>
          <a:p>
            <a:pPr marL="285750" indent="-285750" algn="just">
              <a:buFont typeface="Arial" pitchFamily="34" charset="0"/>
              <a:buChar char="•"/>
            </a:pPr>
            <a:r>
              <a:rPr lang="lv-LV" sz="2000" dirty="0"/>
              <a:t>Kompostieri  kontrastē  uz  turēšanās  stangas</a:t>
            </a:r>
          </a:p>
        </p:txBody>
      </p:sp>
      <p:pic>
        <p:nvPicPr>
          <p:cNvPr id="5122" name="Picture 2" descr="D:\Documents\Vides pieejamiba\Vides pieejamiba bildes\Vide pasaule www\inv5(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1857" y="2499773"/>
            <a:ext cx="3384376" cy="3892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944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250"/>
                                        <p:tgtEl>
                                          <p:spTgt spid="5122"/>
                                        </p:tgtEl>
                                      </p:cBhvr>
                                    </p:animEffect>
                                    <p:anim calcmode="lin" valueType="num">
                                      <p:cBhvr>
                                        <p:cTn id="13" dur="1250" fill="hold"/>
                                        <p:tgtEl>
                                          <p:spTgt spid="5122"/>
                                        </p:tgtEl>
                                        <p:attrNameLst>
                                          <p:attrName>ppt_x</p:attrName>
                                        </p:attrNameLst>
                                      </p:cBhvr>
                                      <p:tavLst>
                                        <p:tav tm="0">
                                          <p:val>
                                            <p:strVal val="#ppt_x"/>
                                          </p:val>
                                        </p:tav>
                                        <p:tav tm="100000">
                                          <p:val>
                                            <p:strVal val="#ppt_x"/>
                                          </p:val>
                                        </p:tav>
                                      </p:tavLst>
                                    </p:anim>
                                    <p:anim calcmode="lin" valueType="num">
                                      <p:cBhvr>
                                        <p:cTn id="14" dur="125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341623"/>
            <a:ext cx="9144000" cy="980728"/>
          </a:xfrm>
        </p:spPr>
        <p:txBody>
          <a:bodyPr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FontTx/>
              <a:buNone/>
            </a:pPr>
            <a:r>
              <a:rPr lang="lv-LV"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KĀDU</a:t>
            </a:r>
            <a:r>
              <a:rPr lang="lv-LV" sz="3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lv-LV"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SABIEDRĪBU</a:t>
            </a:r>
            <a:r>
              <a:rPr lang="lv-LV" sz="3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p:txBody>
      </p:sp>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864" t="-3855"/>
          <a:stretch/>
        </p:blipFill>
        <p:spPr bwMode="auto">
          <a:xfrm>
            <a:off x="523540" y="1340768"/>
            <a:ext cx="3999412" cy="2825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19646" y="5144125"/>
            <a:ext cx="4457843"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lv-LV"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GRIBAM  REDZĒT ?</a:t>
            </a:r>
          </a:p>
        </p:txBody>
      </p:sp>
      <p:sp>
        <p:nvSpPr>
          <p:cNvPr id="6" name="Rectangle 5"/>
          <p:cNvSpPr/>
          <p:nvPr/>
        </p:nvSpPr>
        <p:spPr>
          <a:xfrm>
            <a:off x="6080781" y="1713582"/>
            <a:ext cx="1741182" cy="92333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lv-LV"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MĒS</a:t>
            </a:r>
            <a:r>
              <a:rPr lang="lv-LV"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p:txBody>
      </p:sp>
      <p:pic>
        <p:nvPicPr>
          <p:cNvPr id="1026" name="Picture 2" descr="D:\Desktop\pieejams visiem logo 1 0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28509" y="3163016"/>
            <a:ext cx="3245725" cy="3218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020488"/>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endParaRPr lang="lv-LV" sz="3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 name="Dise_o_Universal_Dise_o_para_todos_Arquitectura_In.wmv">
            <a:hlinkClick r:id="" action="ppaction://media"/>
          </p:cNvPr>
          <p:cNvPicPr>
            <a:picLocks noGrp="1" noChangeAspect="1"/>
          </p:cNvPicPr>
          <p:nvPr>
            <p:ph idx="1"/>
            <a:videoFile r:link="rId1"/>
            <p:extLst>
              <p:ext uri="{DAA4B4D4-6D71-4841-9C94-3DE7FCFB9230}">
                <p14:media xmlns:p14="http://schemas.microsoft.com/office/powerpoint/2010/main" r:embed="rId2">
                  <p14:trim end="1200"/>
                  <p14:bmkLst>
                    <p14:bmk name="Bookmark 1" time="0"/>
                  </p14:bmkLst>
                </p14:media>
              </p:ext>
            </p:extLst>
          </p:nvPr>
        </p:nvPicPr>
        <p:blipFill>
          <a:blip r:embed="rId4"/>
          <a:stretch>
            <a:fillRect/>
          </a:stretch>
        </p:blipFill>
        <p:spPr>
          <a:xfrm>
            <a:off x="-36512" y="-61056"/>
            <a:ext cx="9262701" cy="6946440"/>
          </a:xfrm>
          <a:prstGeom prst="rect">
            <a:avLst/>
          </a:prstGeom>
          <a:noFill/>
          <a:ln>
            <a:noFill/>
          </a:ln>
        </p:spPr>
      </p:pic>
      <p:sp>
        <p:nvSpPr>
          <p:cNvPr id="21" name="Rectangle 20"/>
          <p:cNvSpPr/>
          <p:nvPr/>
        </p:nvSpPr>
        <p:spPr>
          <a:xfrm>
            <a:off x="899592" y="4509120"/>
            <a:ext cx="7632848" cy="12003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lv-LV"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MAINOT  DOMĀŠANU   </a:t>
            </a:r>
          </a:p>
          <a:p>
            <a:r>
              <a:rPr lang="lv-LV"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UN  PERSONĪGO  ATTIEKSMI – </a:t>
            </a:r>
          </a:p>
          <a:p>
            <a:r>
              <a:rPr lang="lv-LV"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SPĒSIM  RADĪT  VIDI  KOŠĀKU  UN  DROŠĀKU !</a:t>
            </a:r>
            <a:endParaRPr lang="lv-LV"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p:txBody>
      </p:sp>
    </p:spTree>
    <p:extLst>
      <p:ext uri="{BB962C8B-B14F-4D97-AF65-F5344CB8AC3E}">
        <p14:creationId xmlns:p14="http://schemas.microsoft.com/office/powerpoint/2010/main" val="5640799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par>
                                <p:cTn id="7" presetID="53" presetClass="entr" presetSubtype="16" fill="hold" grpId="0" nodeType="withEffect">
                                  <p:stCondLst>
                                    <p:cond delay="39750"/>
                                  </p:stCondLst>
                                  <p:childTnLst>
                                    <p:set>
                                      <p:cBhvr>
                                        <p:cTn id="8" dur="1" fill="hold">
                                          <p:stCondLst>
                                            <p:cond delay="0"/>
                                          </p:stCondLst>
                                        </p:cTn>
                                        <p:tgtEl>
                                          <p:spTgt spid="21"/>
                                        </p:tgtEl>
                                        <p:attrNameLst>
                                          <p:attrName>style.visibility</p:attrName>
                                        </p:attrNameLst>
                                      </p:cBhvr>
                                      <p:to>
                                        <p:strVal val="visible"/>
                                      </p:to>
                                    </p:set>
                                    <p:anim calcmode="lin" valueType="num">
                                      <p:cBhvr>
                                        <p:cTn id="9" dur="1250" fill="hold"/>
                                        <p:tgtEl>
                                          <p:spTgt spid="21"/>
                                        </p:tgtEl>
                                        <p:attrNameLst>
                                          <p:attrName>ppt_w</p:attrName>
                                        </p:attrNameLst>
                                      </p:cBhvr>
                                      <p:tavLst>
                                        <p:tav tm="0">
                                          <p:val>
                                            <p:fltVal val="0"/>
                                          </p:val>
                                        </p:tav>
                                        <p:tav tm="100000">
                                          <p:val>
                                            <p:strVal val="#ppt_w"/>
                                          </p:val>
                                        </p:tav>
                                      </p:tavLst>
                                    </p:anim>
                                    <p:anim calcmode="lin" valueType="num">
                                      <p:cBhvr>
                                        <p:cTn id="10" dur="1250" fill="hold"/>
                                        <p:tgtEl>
                                          <p:spTgt spid="21"/>
                                        </p:tgtEl>
                                        <p:attrNameLst>
                                          <p:attrName>ppt_h</p:attrName>
                                        </p:attrNameLst>
                                      </p:cBhvr>
                                      <p:tavLst>
                                        <p:tav tm="0">
                                          <p:val>
                                            <p:fltVal val="0"/>
                                          </p:val>
                                        </p:tav>
                                        <p:tav tm="100000">
                                          <p:val>
                                            <p:strVal val="#ppt_h"/>
                                          </p:val>
                                        </p:tav>
                                      </p:tavLst>
                                    </p:anim>
                                    <p:animEffect transition="in" filter="fade">
                                      <p:cBhvr>
                                        <p:cTn id="11"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0"/>
                </p:tgtEl>
              </p:cMediaNode>
            </p:video>
          </p:childTnLst>
        </p:cTn>
      </p:par>
    </p:tnLst>
    <p:bldLst>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579" y="548680"/>
            <a:ext cx="7704856" cy="304698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lv-LV" sz="3200" b="1" dirty="0" smtClean="0">
                <a:ln w="11430"/>
                <a:effectLst>
                  <a:outerShdw blurRad="50800" dist="39000" dir="5460000" algn="tl">
                    <a:srgbClr val="000000">
                      <a:alpha val="38000"/>
                    </a:srgbClr>
                  </a:outerShdw>
                </a:effectLst>
              </a:rPr>
              <a:t>Plašāku  informāciju  par </a:t>
            </a:r>
          </a:p>
          <a:p>
            <a:pPr algn="ctr"/>
            <a:r>
              <a:rPr lang="lv-LV"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UNIVERSĀLO  DIZAINU</a:t>
            </a:r>
          </a:p>
          <a:p>
            <a:pPr algn="ctr"/>
            <a:r>
              <a:rPr lang="lv-LV" sz="3200" b="1" dirty="0" smtClean="0">
                <a:ln w="11430"/>
                <a:effectLst>
                  <a:outerShdw blurRad="50800" dist="39000" dir="5460000" algn="tl">
                    <a:srgbClr val="000000">
                      <a:alpha val="38000"/>
                    </a:srgbClr>
                  </a:outerShdw>
                </a:effectLst>
              </a:rPr>
              <a:t>(vides,  produktu,  pakalpojumu  un informācijas  pieejamību</a:t>
            </a:r>
          </a:p>
          <a:p>
            <a:pPr algn="ctr"/>
            <a:r>
              <a:rPr lang="lv-LV" sz="3200" b="1" dirty="0" smtClean="0">
                <a:ln w="11430"/>
                <a:effectLst>
                  <a:outerShdw blurRad="50800" dist="39000" dir="5460000" algn="tl">
                    <a:srgbClr val="000000">
                      <a:alpha val="38000"/>
                    </a:srgbClr>
                  </a:outerShdw>
                </a:effectLst>
              </a:rPr>
              <a:t>visiem  cilvēkiem)</a:t>
            </a:r>
          </a:p>
          <a:p>
            <a:pPr algn="ctr"/>
            <a:r>
              <a:rPr lang="lv-LV" sz="3200" b="1" dirty="0" smtClean="0">
                <a:ln w="11430"/>
                <a:effectLst>
                  <a:outerShdw blurRad="50800" dist="39000" dir="5460000" algn="tl">
                    <a:srgbClr val="000000">
                      <a:alpha val="38000"/>
                    </a:srgbClr>
                  </a:outerShdw>
                </a:effectLst>
              </a:rPr>
              <a:t>skatīt: </a:t>
            </a:r>
            <a:endParaRPr lang="lv-LV" sz="3200" b="1" dirty="0">
              <a:ln w="11430"/>
              <a:effectLst>
                <a:outerShdw blurRad="50800" dist="39000" dir="5460000" algn="tl">
                  <a:srgbClr val="000000">
                    <a:alpha val="38000"/>
                  </a:srgbClr>
                </a:outerShdw>
              </a:effectLst>
            </a:endParaRPr>
          </a:p>
        </p:txBody>
      </p:sp>
      <p:sp>
        <p:nvSpPr>
          <p:cNvPr id="3" name="Rectangle 2"/>
          <p:cNvSpPr/>
          <p:nvPr/>
        </p:nvSpPr>
        <p:spPr>
          <a:xfrm>
            <a:off x="258541" y="3789040"/>
            <a:ext cx="8388932" cy="255454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lv-LV"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www.lm.gov.lv</a:t>
            </a:r>
            <a:endParaRPr lang="lv-LV"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lv-LV"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www.apeirons.lv</a:t>
            </a:r>
            <a:endParaRPr lang="lv-LV"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lv-LV"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www.videspieejamiba.lv</a:t>
            </a:r>
            <a:endParaRPr lang="lv-LV"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lv-LV"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www.redzigaismu.lv</a:t>
            </a:r>
            <a:endParaRPr lang="lv-LV"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248541451"/>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6140" y="226377"/>
            <a:ext cx="3744416" cy="63709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lv-LV"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PALDIES</a:t>
            </a:r>
            <a:r>
              <a:rPr lang="lv-LV"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a:p>
            <a:pPr algn="ctr"/>
            <a:endParaRPr lang="lv-LV"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lv-LV"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lv-LV"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lv-LV" sz="2800" b="1" dirty="0">
                <a:ln w="18415" cmpd="sng">
                  <a:solidFill>
                    <a:srgbClr val="FFFFFF"/>
                  </a:solidFill>
                  <a:prstDash val="solid"/>
                </a:ln>
                <a:solidFill>
                  <a:srgbClr val="FFFFFF"/>
                </a:solidFill>
              </a:rPr>
              <a:t>Liepājas Neredzīgo biedrība</a:t>
            </a:r>
          </a:p>
          <a:p>
            <a:pPr algn="ctr"/>
            <a:r>
              <a:rPr lang="lv-LV" sz="2800" b="1" dirty="0" err="1">
                <a:ln w="18415" cmpd="sng">
                  <a:solidFill>
                    <a:srgbClr val="FFFFFF"/>
                  </a:solidFill>
                  <a:prstDash val="solid"/>
                </a:ln>
                <a:solidFill>
                  <a:srgbClr val="FFFFFF"/>
                </a:solidFill>
              </a:rPr>
              <a:t>Tel</a:t>
            </a:r>
            <a:r>
              <a:rPr lang="lv-LV" sz="2800" b="1" dirty="0" smtClean="0">
                <a:ln w="18415" cmpd="sng">
                  <a:solidFill>
                    <a:srgbClr val="FFFFFF"/>
                  </a:solidFill>
                  <a:prstDash val="solid"/>
                </a:ln>
                <a:solidFill>
                  <a:srgbClr val="FFFFFF"/>
                </a:solidFill>
              </a:rPr>
              <a:t>. 634 31535 </a:t>
            </a:r>
          </a:p>
          <a:p>
            <a:pPr algn="ctr"/>
            <a:r>
              <a:rPr lang="lv-LV" sz="2800" b="1" dirty="0" err="1" smtClean="0">
                <a:ln w="18415" cmpd="sng">
                  <a:solidFill>
                    <a:srgbClr val="FFFFFF"/>
                  </a:solidFill>
                  <a:prstDash val="solid"/>
                </a:ln>
                <a:solidFill>
                  <a:srgbClr val="FFFFFF"/>
                </a:solidFill>
              </a:rPr>
              <a:t>Mob</a:t>
            </a:r>
            <a:r>
              <a:rPr lang="lv-LV" sz="2800" b="1" dirty="0" smtClean="0">
                <a:ln w="18415" cmpd="sng">
                  <a:solidFill>
                    <a:srgbClr val="FFFFFF"/>
                  </a:solidFill>
                  <a:prstDash val="solid"/>
                </a:ln>
                <a:solidFill>
                  <a:srgbClr val="FFFFFF"/>
                </a:solidFill>
              </a:rPr>
              <a:t>. 26544442</a:t>
            </a:r>
          </a:p>
          <a:p>
            <a:pPr algn="ctr"/>
            <a:endParaRPr lang="lv-LV" sz="2800" b="1" dirty="0">
              <a:ln w="18415" cmpd="sng">
                <a:solidFill>
                  <a:srgbClr val="FFFFFF"/>
                </a:solidFill>
                <a:prstDash val="solid"/>
              </a:ln>
              <a:solidFill>
                <a:srgbClr val="FFFFFF"/>
              </a:solidFill>
            </a:endParaRPr>
          </a:p>
          <a:p>
            <a:pPr algn="ctr"/>
            <a:r>
              <a:rPr lang="lv-LV" sz="2800" b="1" dirty="0" err="1">
                <a:ln w="18415" cmpd="sng">
                  <a:solidFill>
                    <a:srgbClr val="FFFFFF"/>
                  </a:solidFill>
                  <a:prstDash val="solid"/>
                </a:ln>
                <a:solidFill>
                  <a:srgbClr val="FFFFFF"/>
                </a:solidFill>
              </a:rPr>
              <a:t>info@redzigaismu.lv</a:t>
            </a:r>
            <a:endParaRPr lang="lv-LV" sz="2800" b="1" dirty="0">
              <a:ln w="18415" cmpd="sng">
                <a:solidFill>
                  <a:srgbClr val="FFFFFF"/>
                </a:solidFill>
                <a:prstDash val="solid"/>
              </a:ln>
              <a:solidFill>
                <a:srgbClr val="FFFFFF"/>
              </a:solidFill>
            </a:endParaRPr>
          </a:p>
          <a:p>
            <a:pPr algn="ctr"/>
            <a:r>
              <a:rPr lang="lv-LV" sz="2800" b="1" dirty="0" err="1">
                <a:ln w="18415" cmpd="sng">
                  <a:solidFill>
                    <a:srgbClr val="FFFFFF"/>
                  </a:solidFill>
                  <a:prstDash val="solid"/>
                </a:ln>
                <a:solidFill>
                  <a:srgbClr val="FFFFFF"/>
                </a:solidFill>
              </a:rPr>
              <a:t>www.redzigaismu.lv</a:t>
            </a:r>
            <a:endParaRPr lang="lv-LV" sz="2800" b="1" dirty="0">
              <a:ln w="18415" cmpd="sng">
                <a:solidFill>
                  <a:srgbClr val="FFFFFF"/>
                </a:solidFill>
                <a:prstDash val="solid"/>
              </a:ln>
              <a:solidFill>
                <a:srgbClr val="FFFFFF"/>
              </a:solidFill>
            </a:endParaRPr>
          </a:p>
        </p:txBody>
      </p:sp>
      <p:pic>
        <p:nvPicPr>
          <p:cNvPr id="1027" name="Picture 3" descr="D:\Documents\Vides pieejamiba\Prezentacijas\Prezentācijas\plakats - kopija.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37914" y="0"/>
            <a:ext cx="4806086"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580112" y="5175424"/>
            <a:ext cx="3312368" cy="1421928"/>
          </a:xfrm>
          <a:prstGeom prst="rect">
            <a:avLst/>
          </a:prstGeom>
        </p:spPr>
        <p:txBody>
          <a:bodyPr wrap="square">
            <a:spAutoFit/>
          </a:bodyPr>
          <a:lstStyle/>
          <a:p>
            <a:pPr algn="just"/>
            <a:r>
              <a:rPr lang="lv-LV" sz="960" dirty="0">
                <a:solidFill>
                  <a:schemeClr val="bg1"/>
                </a:solidFill>
              </a:rPr>
              <a:t>PĀRĀK AUGSTI SLIEKŠŅI. PĀRĀK ŠAURAS DURVIS. PĀRĀK STĀVAS UZBRAUKTUVES. MUMS NEAIZSNIEDZAMA VIDE. </a:t>
            </a:r>
            <a:r>
              <a:rPr lang="lv-LV" sz="960" b="1" dirty="0">
                <a:solidFill>
                  <a:schemeClr val="bg1"/>
                </a:solidFill>
              </a:rPr>
              <a:t>GODĀJĀMĀS AMATPERSONAS! </a:t>
            </a:r>
            <a:r>
              <a:rPr lang="lv-LV" sz="960" dirty="0">
                <a:solidFill>
                  <a:schemeClr val="bg1"/>
                </a:solidFill>
              </a:rPr>
              <a:t>MUMS IR MAZS LŪGUMS. PIRMS VEIDOT VIDI, PIRMS PIEŅEMT LĒMUMU, PIRMS SASKAŅOT </a:t>
            </a:r>
            <a:r>
              <a:rPr lang="lv-LV" sz="960" dirty="0" smtClean="0">
                <a:solidFill>
                  <a:schemeClr val="bg1"/>
                </a:solidFill>
              </a:rPr>
              <a:t>PROJEKTU – </a:t>
            </a:r>
            <a:r>
              <a:rPr lang="lv-LV" sz="960" b="1" dirty="0" smtClean="0">
                <a:solidFill>
                  <a:schemeClr val="bg1"/>
                </a:solidFill>
              </a:rPr>
              <a:t>ATCERIETIES PAR MUMS! </a:t>
            </a:r>
            <a:r>
              <a:rPr lang="lv-LV" sz="960" dirty="0" smtClean="0">
                <a:solidFill>
                  <a:schemeClr val="bg1"/>
                </a:solidFill>
              </a:rPr>
              <a:t>VIENKĀRŠI UZDODIET SEV JAUTĀJUMU – VAI REZULTĀTS BŪS PIEMĒROTS INVALĪDIEM? </a:t>
            </a:r>
            <a:r>
              <a:rPr lang="lv-LV" sz="960" b="1" dirty="0" smtClean="0">
                <a:solidFill>
                  <a:schemeClr val="bg1"/>
                </a:solidFill>
              </a:rPr>
              <a:t>JA TAS BŪS PIEMĒROTS MUMS, TAS BŪS PIEMĒROTS IKVIENAM! </a:t>
            </a:r>
            <a:endParaRPr lang="lv-LV" sz="960" b="1" dirty="0">
              <a:solidFill>
                <a:schemeClr val="bg1"/>
              </a:solidFill>
            </a:endParaRPr>
          </a:p>
        </p:txBody>
      </p:sp>
      <p:sp>
        <p:nvSpPr>
          <p:cNvPr id="4" name="Rectangle 3"/>
          <p:cNvSpPr/>
          <p:nvPr/>
        </p:nvSpPr>
        <p:spPr>
          <a:xfrm>
            <a:off x="4587854" y="5415026"/>
            <a:ext cx="992258" cy="246221"/>
          </a:xfrm>
          <a:prstGeom prst="rect">
            <a:avLst/>
          </a:prstGeom>
        </p:spPr>
        <p:txBody>
          <a:bodyPr wrap="square">
            <a:spAutoFit/>
          </a:bodyPr>
          <a:lstStyle/>
          <a:p>
            <a:pPr algn="ctr"/>
            <a:r>
              <a:rPr lang="lv-LV" sz="1000" b="1" dirty="0" smtClean="0"/>
              <a:t>UZMANĪBU</a:t>
            </a:r>
            <a:endParaRPr lang="lv-LV" sz="1000" b="1" dirty="0"/>
          </a:p>
        </p:txBody>
      </p:sp>
      <p:pic>
        <p:nvPicPr>
          <p:cNvPr id="5" name="Plakāta uzruna.WMA">
            <a:hlinkClick r:id="" action="ppaction://media"/>
          </p:cNvPr>
          <p:cNvPicPr>
            <a:picLocks noChangeAspect="1"/>
          </p:cNvPicPr>
          <p:nvPr>
            <a:audioFile r:link="rId1"/>
            <p:extLst>
              <p:ext uri="{DAA4B4D4-6D71-4841-9C94-3DE7FCFB9230}">
                <p14:media xmlns:p14="http://schemas.microsoft.com/office/powerpoint/2010/main" r:embed="rId2">
                  <p14:trim st="1400" end="3237"/>
                  <p14:fade in="250"/>
                </p14:media>
              </p:ext>
            </p:extLst>
          </p:nvPr>
        </p:nvPicPr>
        <p:blipFill>
          <a:blip r:embed="rId6"/>
          <a:stretch>
            <a:fillRect/>
          </a:stretch>
        </p:blipFill>
        <p:spPr>
          <a:xfrm>
            <a:off x="6626696" y="3933056"/>
            <a:ext cx="609600" cy="609600"/>
          </a:xfrm>
          <a:prstGeom prst="rect">
            <a:avLst/>
          </a:prstGeom>
        </p:spPr>
      </p:pic>
      <p:pic>
        <p:nvPicPr>
          <p:cNvPr id="1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36887" y="1484784"/>
            <a:ext cx="1300299" cy="1785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673000"/>
      </p:ext>
    </p:extLst>
  </p:cSld>
  <p:clrMapOvr>
    <a:masterClrMapping/>
  </p:clrMapOvr>
  <mc:AlternateContent xmlns:mc="http://schemas.openxmlformats.org/markup-compatibility/2006" xmlns:p14="http://schemas.microsoft.com/office/powerpoint/2010/main">
    <mc:Choice Requires="p14">
      <p:transition p14:dur="10" advClick="0" advTm="10000">
        <p:wipe/>
      </p:transition>
    </mc:Choice>
    <mc:Fallback xmlns="">
      <p:transition advClick="0" advTm="1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explode.wav"/>
                                        </p:tgtEl>
                                      </p:cMediaNode>
                                    </p:audio>
                                  </p:subTnLst>
                                </p:cTn>
                              </p:par>
                              <p:par>
                                <p:cTn id="10" presetID="1" presetClass="mediacall" presetSubtype="0" fill="hold" nodeType="withEffect">
                                  <p:stCondLst>
                                    <p:cond delay="2750"/>
                                  </p:stCondLst>
                                  <p:childTnLst>
                                    <p:cmd type="call" cmd="playFrom(0.0)">
                                      <p:cBhvr>
                                        <p:cTn id="11" dur="46700" fill="hold"/>
                                        <p:tgtEl>
                                          <p:spTgt spid="5"/>
                                        </p:tgtEl>
                                      </p:cBhvr>
                                    </p:cmd>
                                  </p:childTnLst>
                                </p:cTn>
                              </p:par>
                              <p:par>
                                <p:cTn id="12" presetID="56" presetClass="entr" presetSubtype="0" fill="hold" grpId="0" nodeType="withEffect">
                                  <p:stCondLst>
                                    <p:cond delay="500"/>
                                  </p:stCondLst>
                                  <p:iterate type="lt">
                                    <p:tmPct val="10000"/>
                                  </p:iterate>
                                  <p:childTnLst>
                                    <p:set>
                                      <p:cBhvr>
                                        <p:cTn id="13" dur="1" fill="hold">
                                          <p:stCondLst>
                                            <p:cond delay="0"/>
                                          </p:stCondLst>
                                        </p:cTn>
                                        <p:tgtEl>
                                          <p:spTgt spid="8"/>
                                        </p:tgtEl>
                                        <p:attrNameLst>
                                          <p:attrName>style.visibility</p:attrName>
                                        </p:attrNameLst>
                                      </p:cBhvr>
                                      <p:to>
                                        <p:strVal val="visible"/>
                                      </p:to>
                                    </p:set>
                                    <p:anim by="(-#ppt_w*2)" calcmode="lin" valueType="num">
                                      <p:cBhvr rctx="PPT">
                                        <p:cTn id="14" dur="750" autoRev="1" fill="hold">
                                          <p:stCondLst>
                                            <p:cond delay="0"/>
                                          </p:stCondLst>
                                        </p:cTn>
                                        <p:tgtEl>
                                          <p:spTgt spid="8"/>
                                        </p:tgtEl>
                                        <p:attrNameLst>
                                          <p:attrName>ppt_w</p:attrName>
                                        </p:attrNameLst>
                                      </p:cBhvr>
                                    </p:anim>
                                    <p:anim by="(#ppt_w*0.50)" calcmode="lin" valueType="num">
                                      <p:cBhvr>
                                        <p:cTn id="15" dur="750" decel="50000" autoRev="1" fill="hold">
                                          <p:stCondLst>
                                            <p:cond delay="0"/>
                                          </p:stCondLst>
                                        </p:cTn>
                                        <p:tgtEl>
                                          <p:spTgt spid="8"/>
                                        </p:tgtEl>
                                        <p:attrNameLst>
                                          <p:attrName>ppt_x</p:attrName>
                                        </p:attrNameLst>
                                      </p:cBhvr>
                                    </p:anim>
                                    <p:anim from="(-#ppt_h/2)" to="(#ppt_y)" calcmode="lin" valueType="num">
                                      <p:cBhvr>
                                        <p:cTn id="16" dur="1500" fill="hold">
                                          <p:stCondLst>
                                            <p:cond delay="0"/>
                                          </p:stCondLst>
                                        </p:cTn>
                                        <p:tgtEl>
                                          <p:spTgt spid="8"/>
                                        </p:tgtEl>
                                        <p:attrNameLst>
                                          <p:attrName>ppt_y</p:attrName>
                                        </p:attrNameLst>
                                      </p:cBhvr>
                                    </p:anim>
                                    <p:animRot by="21600000">
                                      <p:cBhvr>
                                        <p:cTn id="17" dur="15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8"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smtClean="0">
                <a:solidFill>
                  <a:srgbClr val="FFFF00"/>
                </a:solidFill>
              </a:rPr>
              <a:t>UNIVERSĀLĀ  DIZAINA  7  PRINCIPI</a:t>
            </a:r>
            <a:r>
              <a:rPr lang="lv-LV" b="1" i="1" dirty="0">
                <a:solidFill>
                  <a:srgbClr val="FFFF00"/>
                </a:solidFill>
              </a:rPr>
              <a:t>:</a:t>
            </a:r>
          </a:p>
          <a:p>
            <a:pPr algn="ctr">
              <a:buFontTx/>
              <a:buNone/>
            </a:pPr>
            <a:endParaRPr lang="lv-LV" sz="1100" b="1" dirty="0"/>
          </a:p>
          <a:p>
            <a:pPr algn="ctr">
              <a:buFontTx/>
              <a:buNone/>
            </a:pPr>
            <a:r>
              <a:rPr lang="lv-LV" b="1" dirty="0">
                <a:solidFill>
                  <a:srgbClr val="92D050"/>
                </a:solidFill>
              </a:rPr>
              <a:t>3</a:t>
            </a:r>
            <a:r>
              <a:rPr lang="lv-LV" b="1" dirty="0" smtClean="0">
                <a:solidFill>
                  <a:srgbClr val="92D050"/>
                </a:solidFill>
              </a:rPr>
              <a:t>.   VIEGLI  IZPROTAMS  PIELIETOJUMS</a:t>
            </a:r>
            <a:endParaRPr lang="lv-LV" b="1" dirty="0">
              <a:solidFill>
                <a:srgbClr val="92D050"/>
              </a:solidFill>
            </a:endParaRPr>
          </a:p>
          <a:p>
            <a:pPr algn="ctr">
              <a:buFontTx/>
              <a:buNone/>
            </a:pPr>
            <a:r>
              <a:rPr lang="lv-LV" sz="1800" dirty="0" smtClean="0"/>
              <a:t>(</a:t>
            </a:r>
            <a:r>
              <a:rPr lang="lv-LV" sz="1800" dirty="0"/>
              <a:t>SIMPLE </a:t>
            </a:r>
            <a:r>
              <a:rPr lang="lv-LV" sz="1800" dirty="0" smtClean="0"/>
              <a:t>AND  </a:t>
            </a:r>
            <a:r>
              <a:rPr lang="lv-LV" sz="1800" dirty="0"/>
              <a:t>INTUITIVE </a:t>
            </a:r>
            <a:r>
              <a:rPr lang="lv-LV" sz="1800" dirty="0" smtClean="0"/>
              <a:t> USE)</a:t>
            </a:r>
            <a:endParaRPr lang="lv-LV" dirty="0"/>
          </a:p>
        </p:txBody>
      </p:sp>
      <p:sp>
        <p:nvSpPr>
          <p:cNvPr id="5126" name="Text Box 6"/>
          <p:cNvSpPr txBox="1">
            <a:spLocks noChangeArrowheads="1"/>
          </p:cNvSpPr>
          <p:nvPr/>
        </p:nvSpPr>
        <p:spPr bwMode="auto">
          <a:xfrm>
            <a:off x="396456" y="2780928"/>
            <a:ext cx="82800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lv-LV" sz="2800" dirty="0" smtClean="0"/>
              <a:t>Objekta vai </a:t>
            </a:r>
            <a:r>
              <a:rPr lang="lv-LV" sz="2800" dirty="0"/>
              <a:t>vides pielietojumam ir jābūt viegli izprotamam. </a:t>
            </a:r>
            <a:endParaRPr lang="lv-LV" sz="2800" dirty="0" smtClean="0"/>
          </a:p>
          <a:p>
            <a:pPr algn="just">
              <a:spcBef>
                <a:spcPct val="50000"/>
              </a:spcBef>
            </a:pPr>
            <a:r>
              <a:rPr lang="lv-LV" sz="2800" dirty="0" smtClean="0"/>
              <a:t>Piemēram</a:t>
            </a:r>
            <a:r>
              <a:rPr lang="lv-LV" sz="2800" dirty="0"/>
              <a:t>, mēbeļu ražotājs pārdod mēbeles izjauktā veidā, bet instrukcijas mēbeļu salikšanai tiek attēlotas ar piktogrammas palīdzību. Iepakojumā ir iekļautas arī nepieciešamās skrūves, skavas un vajadzīgie instrumenti.</a:t>
            </a:r>
            <a:endParaRPr lang="lv-LV" sz="2800" dirty="0">
              <a:solidFill>
                <a:schemeClr val="tx1"/>
              </a:solidFill>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2132855"/>
            <a:ext cx="3384376" cy="45125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5" name="Picture 5" descr="D:\Desktop\G30070124-page-0012-791x10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4737" y="2132855"/>
            <a:ext cx="3461645" cy="45125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0" name="Picture 2" descr="D:\Andis\Documents\Vides pieejamiba\Vides pieejamiba - BILDES\Vide www\euro turētāj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1600" y="2132854"/>
            <a:ext cx="7274782" cy="45125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362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750"/>
                                  </p:stCondLst>
                                  <p:childTnLst>
                                    <p:animRot by="120000">
                                      <p:cBhvr>
                                        <p:cTn id="6" dur="75" fill="hold">
                                          <p:stCondLst>
                                            <p:cond delay="0"/>
                                          </p:stCondLst>
                                        </p:cTn>
                                        <p:tgtEl>
                                          <p:spTgt spid="5123">
                                            <p:txEl>
                                              <p:pRg st="2" end="2"/>
                                            </p:txEl>
                                          </p:spTgt>
                                        </p:tgtEl>
                                        <p:attrNameLst>
                                          <p:attrName>r</p:attrName>
                                        </p:attrNameLst>
                                      </p:cBhvr>
                                    </p:animRot>
                                    <p:animRot by="-240000">
                                      <p:cBhvr>
                                        <p:cTn id="7" dur="150" fill="hold">
                                          <p:stCondLst>
                                            <p:cond delay="150"/>
                                          </p:stCondLst>
                                        </p:cTn>
                                        <p:tgtEl>
                                          <p:spTgt spid="5123">
                                            <p:txEl>
                                              <p:pRg st="2" end="2"/>
                                            </p:txEl>
                                          </p:spTgt>
                                        </p:tgtEl>
                                        <p:attrNameLst>
                                          <p:attrName>r</p:attrName>
                                        </p:attrNameLst>
                                      </p:cBhvr>
                                    </p:animRot>
                                    <p:animRot by="240000">
                                      <p:cBhvr>
                                        <p:cTn id="8" dur="150" fill="hold">
                                          <p:stCondLst>
                                            <p:cond delay="300"/>
                                          </p:stCondLst>
                                        </p:cTn>
                                        <p:tgtEl>
                                          <p:spTgt spid="5123">
                                            <p:txEl>
                                              <p:pRg st="2" end="2"/>
                                            </p:txEl>
                                          </p:spTgt>
                                        </p:tgtEl>
                                        <p:attrNameLst>
                                          <p:attrName>r</p:attrName>
                                        </p:attrNameLst>
                                      </p:cBhvr>
                                    </p:animRot>
                                    <p:animRot by="-240000">
                                      <p:cBhvr>
                                        <p:cTn id="9" dur="150" fill="hold">
                                          <p:stCondLst>
                                            <p:cond delay="450"/>
                                          </p:stCondLst>
                                        </p:cTn>
                                        <p:tgtEl>
                                          <p:spTgt spid="5123">
                                            <p:txEl>
                                              <p:pRg st="2" end="2"/>
                                            </p:txEl>
                                          </p:spTgt>
                                        </p:tgtEl>
                                        <p:attrNameLst>
                                          <p:attrName>r</p:attrName>
                                        </p:attrNameLst>
                                      </p:cBhvr>
                                    </p:animRot>
                                    <p:animRot by="120000">
                                      <p:cBhvr>
                                        <p:cTn id="10" dur="150" fill="hold">
                                          <p:stCondLst>
                                            <p:cond delay="600"/>
                                          </p:stCondLst>
                                        </p:cTn>
                                        <p:tgtEl>
                                          <p:spTgt spid="5123">
                                            <p:txEl>
                                              <p:pRg st="2" end="2"/>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5126"/>
                                        </p:tgtEl>
                                        <p:attrNameLst>
                                          <p:attrName>ppt_w</p:attrName>
                                        </p:attrNameLst>
                                      </p:cBhvr>
                                      <p:tavLst>
                                        <p:tav tm="0">
                                          <p:val>
                                            <p:strVal val="ppt_w"/>
                                          </p:val>
                                        </p:tav>
                                        <p:tav tm="100000">
                                          <p:val>
                                            <p:fltVal val="0"/>
                                          </p:val>
                                        </p:tav>
                                      </p:tavLst>
                                    </p:anim>
                                    <p:anim calcmode="lin" valueType="num">
                                      <p:cBhvr>
                                        <p:cTn id="15" dur="500"/>
                                        <p:tgtEl>
                                          <p:spTgt spid="5126"/>
                                        </p:tgtEl>
                                        <p:attrNameLst>
                                          <p:attrName>ppt_h</p:attrName>
                                        </p:attrNameLst>
                                      </p:cBhvr>
                                      <p:tavLst>
                                        <p:tav tm="0">
                                          <p:val>
                                            <p:strVal val="ppt_h"/>
                                          </p:val>
                                        </p:tav>
                                        <p:tav tm="100000">
                                          <p:val>
                                            <p:fltVal val="0"/>
                                          </p:val>
                                        </p:tav>
                                      </p:tavLst>
                                    </p:anim>
                                    <p:animEffect transition="out" filter="fade">
                                      <p:cBhvr>
                                        <p:cTn id="16" dur="500"/>
                                        <p:tgtEl>
                                          <p:spTgt spid="5126"/>
                                        </p:tgtEl>
                                      </p:cBhvr>
                                    </p:animEffect>
                                    <p:set>
                                      <p:cBhvr>
                                        <p:cTn id="17" dur="1" fill="hold">
                                          <p:stCondLst>
                                            <p:cond delay="499"/>
                                          </p:stCondLst>
                                        </p:cTn>
                                        <p:tgtEl>
                                          <p:spTgt spid="5126"/>
                                        </p:tgtEl>
                                        <p:attrNameLst>
                                          <p:attrName>style.visibility</p:attrName>
                                        </p:attrNameLst>
                                      </p:cBhvr>
                                      <p:to>
                                        <p:strVal val="hidden"/>
                                      </p:to>
                                    </p:se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250" fill="hold"/>
                                        <p:tgtEl>
                                          <p:spTgt spid="4"/>
                                        </p:tgtEl>
                                        <p:attrNameLst>
                                          <p:attrName>ppt_w</p:attrName>
                                        </p:attrNameLst>
                                      </p:cBhvr>
                                      <p:tavLst>
                                        <p:tav tm="0">
                                          <p:val>
                                            <p:fltVal val="0"/>
                                          </p:val>
                                        </p:tav>
                                        <p:tav tm="100000">
                                          <p:val>
                                            <p:strVal val="#ppt_w"/>
                                          </p:val>
                                        </p:tav>
                                      </p:tavLst>
                                    </p:anim>
                                    <p:anim calcmode="lin" valueType="num">
                                      <p:cBhvr>
                                        <p:cTn id="22" dur="1250" fill="hold"/>
                                        <p:tgtEl>
                                          <p:spTgt spid="4"/>
                                        </p:tgtEl>
                                        <p:attrNameLst>
                                          <p:attrName>ppt_h</p:attrName>
                                        </p:attrNameLst>
                                      </p:cBhvr>
                                      <p:tavLst>
                                        <p:tav tm="0">
                                          <p:val>
                                            <p:fltVal val="0"/>
                                          </p:val>
                                        </p:tav>
                                        <p:tav tm="100000">
                                          <p:val>
                                            <p:strVal val="#ppt_h"/>
                                          </p:val>
                                        </p:tav>
                                      </p:tavLst>
                                    </p:anim>
                                    <p:animEffect transition="in" filter="fade">
                                      <p:cBhvr>
                                        <p:cTn id="23" dur="1250"/>
                                        <p:tgtEl>
                                          <p:spTgt spid="4"/>
                                        </p:tgtEl>
                                      </p:cBhvr>
                                    </p:animEffect>
                                  </p:childTnLst>
                                </p:cTn>
                              </p:par>
                              <p:par>
                                <p:cTn id="24" presetID="53"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250" fill="hold"/>
                                        <p:tgtEl>
                                          <p:spTgt spid="5"/>
                                        </p:tgtEl>
                                        <p:attrNameLst>
                                          <p:attrName>ppt_w</p:attrName>
                                        </p:attrNameLst>
                                      </p:cBhvr>
                                      <p:tavLst>
                                        <p:tav tm="0">
                                          <p:val>
                                            <p:fltVal val="0"/>
                                          </p:val>
                                        </p:tav>
                                        <p:tav tm="100000">
                                          <p:val>
                                            <p:strVal val="#ppt_w"/>
                                          </p:val>
                                        </p:tav>
                                      </p:tavLst>
                                    </p:anim>
                                    <p:anim calcmode="lin" valueType="num">
                                      <p:cBhvr>
                                        <p:cTn id="27" dur="1250" fill="hold"/>
                                        <p:tgtEl>
                                          <p:spTgt spid="5"/>
                                        </p:tgtEl>
                                        <p:attrNameLst>
                                          <p:attrName>ppt_h</p:attrName>
                                        </p:attrNameLst>
                                      </p:cBhvr>
                                      <p:tavLst>
                                        <p:tav tm="0">
                                          <p:val>
                                            <p:fltVal val="0"/>
                                          </p:val>
                                        </p:tav>
                                        <p:tav tm="100000">
                                          <p:val>
                                            <p:strVal val="#ppt_h"/>
                                          </p:val>
                                        </p:tav>
                                      </p:tavLst>
                                    </p:anim>
                                    <p:animEffect transition="in" filter="fade">
                                      <p:cBhvr>
                                        <p:cTn id="28" dur="125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p:cTn id="33" dur="1250" fill="hold"/>
                                        <p:tgtEl>
                                          <p:spTgt spid="2050"/>
                                        </p:tgtEl>
                                        <p:attrNameLst>
                                          <p:attrName>ppt_w</p:attrName>
                                        </p:attrNameLst>
                                      </p:cBhvr>
                                      <p:tavLst>
                                        <p:tav tm="0">
                                          <p:val>
                                            <p:fltVal val="0"/>
                                          </p:val>
                                        </p:tav>
                                        <p:tav tm="100000">
                                          <p:val>
                                            <p:strVal val="#ppt_w"/>
                                          </p:val>
                                        </p:tav>
                                      </p:tavLst>
                                    </p:anim>
                                    <p:anim calcmode="lin" valueType="num">
                                      <p:cBhvr>
                                        <p:cTn id="34" dur="1250" fill="hold"/>
                                        <p:tgtEl>
                                          <p:spTgt spid="2050"/>
                                        </p:tgtEl>
                                        <p:attrNameLst>
                                          <p:attrName>ppt_h</p:attrName>
                                        </p:attrNameLst>
                                      </p:cBhvr>
                                      <p:tavLst>
                                        <p:tav tm="0">
                                          <p:val>
                                            <p:fltVal val="0"/>
                                          </p:val>
                                        </p:tav>
                                        <p:tav tm="100000">
                                          <p:val>
                                            <p:strVal val="#ppt_h"/>
                                          </p:val>
                                        </p:tav>
                                      </p:tavLst>
                                    </p:anim>
                                    <p:animEffect transition="in" filter="fade">
                                      <p:cBhvr>
                                        <p:cTn id="35" dur="12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472" y="409756"/>
            <a:ext cx="4293877" cy="584775"/>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lv-LV"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Labklājības ministrija </a:t>
            </a:r>
          </a:p>
        </p:txBody>
      </p:sp>
      <p:pic>
        <p:nvPicPr>
          <p:cNvPr id="4" name="Picture 6" descr="LNB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72200" y="3623920"/>
            <a:ext cx="1969095" cy="1821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6" name="Picture 2" descr="D:\Desktop\Lm.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3528" y="1101772"/>
            <a:ext cx="5093766" cy="1298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v-LV"/>
          </a:p>
        </p:txBody>
      </p:sp>
      <p:sp>
        <p:nvSpPr>
          <p:cNvPr id="5" name="Rectangle 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lv-LV"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6"/>
          <p:cNvSpPr>
            <a:spLocks noChangeArrowheads="1"/>
          </p:cNvSpPr>
          <p:nvPr/>
        </p:nvSpPr>
        <p:spPr bwMode="auto">
          <a:xfrm>
            <a:off x="0" y="142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lv-LV"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aisnstūris 6"/>
          <p:cNvSpPr/>
          <p:nvPr/>
        </p:nvSpPr>
        <p:spPr>
          <a:xfrm>
            <a:off x="611560" y="3861048"/>
            <a:ext cx="4572000" cy="646331"/>
          </a:xfrm>
          <a:prstGeom prst="rect">
            <a:avLst/>
          </a:prstGeom>
        </p:spPr>
        <p:txBody>
          <a:bodyPr>
            <a:spAutoFit/>
          </a:bodyPr>
          <a:lstStyle/>
          <a:p>
            <a:r>
              <a:rPr lang="lv-LV"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a:t>
            </a:r>
            <a:r>
              <a:rPr lang="lv-LV"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 PATEICOTIES: </a:t>
            </a:r>
            <a:endParaRPr lang="lv-LV"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5" name="Grupa 14"/>
          <p:cNvGrpSpPr/>
          <p:nvPr/>
        </p:nvGrpSpPr>
        <p:grpSpPr>
          <a:xfrm>
            <a:off x="611560" y="4653136"/>
            <a:ext cx="4141697" cy="1588149"/>
            <a:chOff x="611560" y="281095"/>
            <a:chExt cx="4141697" cy="1588149"/>
          </a:xfrm>
        </p:grpSpPr>
        <p:sp>
          <p:nvSpPr>
            <p:cNvPr id="16" name="Text Box 12"/>
            <p:cNvSpPr txBox="1">
              <a:spLocks noChangeArrowheads="1"/>
            </p:cNvSpPr>
            <p:nvPr/>
          </p:nvSpPr>
          <p:spPr bwMode="auto">
            <a:xfrm>
              <a:off x="1331640" y="1499912"/>
              <a:ext cx="27932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r>
                <a:rPr lang="lv-LV" sz="1800" b="1" i="1" dirty="0" smtClean="0">
                  <a:latin typeface="+mn-lt"/>
                </a:rPr>
                <a:t>Ieguldījums Tavā  </a:t>
              </a:r>
              <a:r>
                <a:rPr lang="lv-LV" sz="1800" b="1" i="1" dirty="0">
                  <a:latin typeface="+mn-lt"/>
                </a:rPr>
                <a:t>nākotnē</a:t>
              </a:r>
            </a:p>
          </p:txBody>
        </p:sp>
        <p:pic>
          <p:nvPicPr>
            <p:cNvPr id="17" name="Picture 2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3848" y="281095"/>
              <a:ext cx="1549409" cy="109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aglona.lv/wp-content/gallery/sanusleja_logo/sf_es_strukturfondi.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1560" y="281096"/>
              <a:ext cx="1519793" cy="10980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aisnstūris 7"/>
          <p:cNvSpPr/>
          <p:nvPr/>
        </p:nvSpPr>
        <p:spPr>
          <a:xfrm>
            <a:off x="6022888" y="1131128"/>
            <a:ext cx="2667718" cy="584775"/>
          </a:xfrm>
          <a:prstGeom prst="rect">
            <a:avLst/>
          </a:prstGeom>
        </p:spPr>
        <p:txBody>
          <a:bodyPr wrap="none">
            <a:spAutoFit/>
          </a:bodyPr>
          <a:lstStyle/>
          <a:p>
            <a:r>
              <a:rPr lang="lv-LV" sz="3200" b="1" dirty="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rPr>
              <a:t>sadarbībā ar </a:t>
            </a:r>
            <a:endParaRPr lang="lv-LV" sz="1600" dirty="0"/>
          </a:p>
        </p:txBody>
      </p:sp>
      <p:sp>
        <p:nvSpPr>
          <p:cNvPr id="11" name="Taisnstūris 10"/>
          <p:cNvSpPr/>
          <p:nvPr/>
        </p:nvSpPr>
        <p:spPr>
          <a:xfrm>
            <a:off x="5868144" y="1988840"/>
            <a:ext cx="2953066" cy="1569660"/>
          </a:xfrm>
          <a:prstGeom prst="rect">
            <a:avLst/>
          </a:prstGeom>
        </p:spPr>
        <p:txBody>
          <a:bodyPr wrap="square">
            <a:spAutoFit/>
          </a:bodyPr>
          <a:lstStyle/>
          <a:p>
            <a:pPr algn="ctr"/>
            <a:r>
              <a:rPr lang="lv-LV"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Liepājas </a:t>
            </a:r>
          </a:p>
          <a:p>
            <a:pPr algn="ctr"/>
            <a:r>
              <a:rPr lang="lv-LV"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Neredzīgo biedrību </a:t>
            </a:r>
            <a:endParaRPr lang="lv-LV"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242171912"/>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D:\Andis\Documents\VIDES PIEEJAMĪBA\Vides pieejamiba - BILDES\Vide Liepājā\Marķētie stabi\stabin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67744" y="783845"/>
            <a:ext cx="4573719" cy="607415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3"/>
          <p:cNvSpPr txBox="1">
            <a:spLocks noChangeArrowheads="1"/>
          </p:cNvSpPr>
          <p:nvPr/>
        </p:nvSpPr>
        <p:spPr>
          <a:xfrm>
            <a:off x="0" y="72008"/>
            <a:ext cx="9144000" cy="764704"/>
          </a:xfrm>
          <a:prstGeom prst="rect">
            <a:avLst/>
          </a:prstGeom>
        </p:spPr>
        <p:txBody>
          <a:bodyPr vert="horz" anchor="ctr">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buClr>
                <a:srgbClr val="FFFFFF">
                  <a:shade val="95000"/>
                </a:srgbClr>
              </a:buClr>
              <a:buFontTx/>
              <a:buNone/>
            </a:pPr>
            <a:r>
              <a:rPr lang="lv-LV" b="1" dirty="0" smtClean="0">
                <a:solidFill>
                  <a:srgbClr val="FFFF00"/>
                </a:solidFill>
              </a:rPr>
              <a:t>LABĀS  PRAKSES  PIEMĒRI  Universālam Dizainam</a:t>
            </a:r>
            <a:endParaRPr lang="lv-LV" b="1" dirty="0">
              <a:solidFill>
                <a:srgbClr val="FFFF00"/>
              </a:solidFill>
            </a:endParaRPr>
          </a:p>
        </p:txBody>
      </p:sp>
      <p:pic>
        <p:nvPicPr>
          <p:cNvPr id="19" name="Picture 4" descr="D:\Andis\Documents\VIDES PIEEJAMĪBA\Vides pieejamiba - BILDES\Vide Liepājā\Pieejama pludmale\IMG_216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7743" y="783845"/>
            <a:ext cx="4573719" cy="607415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D:\Andis\Documents\VIDES PIEEJAMĪBA\Vides pieejamiba - BILDES\Vide Liepājā\Dzives skola\Telpu_iekartojums\PB28003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67743" y="783844"/>
            <a:ext cx="4573719" cy="60741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D:\Andis\Documents\VIDES PIEEJAMĪBA\Vides pieejamiba - BILDES\Vide Liepājā\Pieejama pludmale\Kompleksa palaišana\IMG_254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67743" y="783844"/>
            <a:ext cx="4573719" cy="60741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Andis\Documents\VIDES PIEEJAMĪBA\Vides pieejamiba - BILDES\Vide Liepājā\Pieejama pludmale\Kompleksa palaišana\IMG_254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 y="783844"/>
            <a:ext cx="9143999" cy="60741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Andis\Documents\VIDES PIEEJAMĪBA\Vides pieejamiba - BILDES\Vide Liepājā\Zirņu iela\labot\Super.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 y="783844"/>
            <a:ext cx="9143999" cy="60741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D:\Andis\Documents\VIDES PIEEJAMĪBA\Vides pieejamiba - BILDES\Vide Liepājā\Taktilie\IMG_3538.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0" y="783844"/>
            <a:ext cx="9143999" cy="60741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D:\Andis\Documents\VIDES PIEEJAMĪBA\Vides pieejamiba - BILDES\Vide Liepājā\Taktilie\IMG_3551.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 y="783845"/>
            <a:ext cx="9143998" cy="60741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D:\Andis\Documents\VIDES PIEEJAMĪBA\Vides pieejamiba - BILDES\Vide Liepājā\Pieejama pludmale\IMG_2161.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0" y="783845"/>
            <a:ext cx="9143999" cy="60741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D:\Andis\Documents\VIDES PIEEJAMĪBA\Vides pieejamiba - BILDES\Vide Liepājā\Pieejama pludmale\IMG_2173.JP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 y="783845"/>
            <a:ext cx="9134243" cy="60741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D:\Andis\Documents\VIDES PIEEJAMĪBA\Vides pieejamiba - BILDES\Vide Liepājā\Vadlīniju paraugi\IMG_2796.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 y="783845"/>
            <a:ext cx="9143999" cy="60741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D:\Andis\Documents\VIDES PIEEJAMĪBA\Vides pieejamiba - BILDES\Vide Liepājā\Taktilie\IMG_3549.JP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783845"/>
            <a:ext cx="9143999" cy="60741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D:\Andis\Documents\VIDES PIEEJAMĪBA\Vides pieejamiba - BILDES\Vide Liepājā\Vadlīniju paraugi\IMG_2784.JP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783845"/>
            <a:ext cx="9144000" cy="60741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Andis\Documents\VIDES PIEEJAMĪBA\LM konsultēšanas AKTI\2013\Aprīlis 2013\Saldus - Mūzikas un mākslas skola\FOTO Saldus - Mūzikas un mākslas skola\Saldus - Mūzikas un mākslas skola (2).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 y="761998"/>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Andis\DOCUME~1\VIDESP~1\LMKONS~1\2013\APRLIS~1\SALDUS~3\FOTOSA~1\Saldus - Pilsētas vēsturiskais centrs - Lielā-Striķu-Rīgas (3).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0" y="764704"/>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ndis\Documents\VIDES PIEEJAMĪBA\LM konsultēšanas AKTI\2013\Marts 2013\Kandava - Sociālās dzīvojamās māja Ķiršu ielā 10\FOTO Kandava - Sociālās dzīvojamās māja Ķiršu ielā 10\Kandava - Sociālās dzīvojamās māja Ķiršu ielā 10 (3).JP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0" y="764704"/>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Andis\Documents\VIDES PIEEJAMĪBA\LM konsultēšanas AKTI\2013\Oktobris 2013\Rīga + Daugavas upes krastmala no Dzelzceļa tilta līdz Salu tiltam\FOTO Rīga - Daugavas upes krastmala\Rīga - Daugavas upes krastmala (2).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 y="764704"/>
            <a:ext cx="9144001"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Andis\Documents\VIDES PIEEJAMĪBA\LM konsultēšanas AKTI\2013\Oktobris 2013\Rīga + Daugavas upes krastmala no Dzelzceļa tilta līdz Salu tiltam\FOTO Rīga - Daugavas upes krastmala\Rīga - Daugavas upes krastmala (9).JP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0" y="764704"/>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Andis\Documents\VIDES PIEEJAMĪBA\LM konsultēšanas AKTI\2013\Oktobris 2013\Rīga + Spīķeru ēkas remonts\FOTO Rīga - Spīķeru ēkas remonts\Rīga - Spīķeru ēkas remonts (2).JP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0" y="764704"/>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Andis\Documents\VIDES PIEEJAMĪBA\LM konsultēšanas AKTI\2013\Oktobris 2013\Rīga + Latvijas Jūras medicīnas centrs\FOTO Rīga - Latvijas Jūras medicīnas centrs\Rīga - Latvijas Jūras medicīnas centrs (7).JP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0" y="764704"/>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Andis\Documents\VIDES PIEEJAMĪBA\LM konsultēšanas AKTI\2013\Septembis 2013\Liepāja - „Piejūras slimnīca” Psihiatriskā klīnika\FOTO Liepāja - „Piejūras slimnīca” Psihiatriskā klīnika\Liepāja - „Piejūras slimnīca” Psihiatriskā klīnika (8).JP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0" y="764704"/>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Andis\Documents\VIDES PIEEJAMĪBA\LM konsultēšanas AKTI\2013\Septembis 2013\Liepāja - Jauna tramvaja līnija\FOTO Liepāja - Jauna tramvaja līnija\Liepāja - Jauna tramvaja līnija.JP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0" y="764704"/>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Andis\Documents\VIDES PIEEJAMĪBA\LM konsultēšanas AKTI\2012\Augusts 2012\30.augusts\Līgatnes Rehabilitācijas centrs\FOTO Līgatnes Rehabilitācijas centrs\Līgatnes Rehabilitācijas centrs (5).JP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 y="761998"/>
            <a:ext cx="9150968" cy="60960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Andis\Documents\VIDES PIEEJAMĪBA\LM konsultēšanas AKTI\2012\Augusts 2012\30.augusts\Siguldas pilsdrupas\FOTO Siguldas pilsdrupas\Siguldas pilsdrupas (8).JPG"/>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1" y="782706"/>
            <a:ext cx="9150969" cy="6077998"/>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D:\Andis\Documents\VIDES PIEEJAMĪBA\LM konsultēšanas AKTI\2012\Augusts 2012\30.augusts\Siguldas pilsdrupas\FOTO Siguldas pilsdrupas\Siguldas pilsdrupas (15).JP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 y="782706"/>
            <a:ext cx="9150969" cy="607529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D:\Andis\Documents\VIDES PIEEJAMĪBA\LM konsultēšanas AKTI\2012\Jūlijs 2012\Bērzupes internātpamatskola\Foto Berzupes_internatpamatsk\Bērzupes internātpamatskola (3).JP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0" y="782706"/>
            <a:ext cx="9144000" cy="607529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Andis\Documents\VIDES PIEEJAMĪBA\LM konsultēšanas AKTI\2011\10 Oktobris 2011\Laža - speciālā internātpamatskola\FOTO Laža - speciālā internātpamatskola\Laža - speciālā internātpamatskola - uzbrauktuve.JPG"/>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0" y="761998"/>
            <a:ext cx="9134244" cy="6096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4703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150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1500"/>
                                        <p:tgtEl>
                                          <p:spTgt spid="19"/>
                                        </p:tgtEl>
                                      </p:cBhvr>
                                    </p:animEffect>
                                  </p:childTnLst>
                                </p:cTn>
                              </p:par>
                            </p:childTnLst>
                          </p:cTn>
                        </p:par>
                        <p:par>
                          <p:cTn id="8" fill="hold">
                            <p:stCondLst>
                              <p:cond delay="3000"/>
                            </p:stCondLst>
                            <p:childTnLst>
                              <p:par>
                                <p:cTn id="9" presetID="14" presetClass="entr" presetSubtype="10" fill="hold" nodeType="afterEffect">
                                  <p:stCondLst>
                                    <p:cond delay="150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1500"/>
                                        <p:tgtEl>
                                          <p:spTgt spid="20"/>
                                        </p:tgtEl>
                                      </p:cBhvr>
                                    </p:animEffect>
                                  </p:childTnLst>
                                </p:cTn>
                              </p:par>
                            </p:childTnLst>
                          </p:cTn>
                        </p:par>
                        <p:par>
                          <p:cTn id="12" fill="hold">
                            <p:stCondLst>
                              <p:cond delay="6000"/>
                            </p:stCondLst>
                            <p:childTnLst>
                              <p:par>
                                <p:cTn id="13" presetID="14" presetClass="entr" presetSubtype="10" fill="hold" nodeType="afterEffect">
                                  <p:stCondLst>
                                    <p:cond delay="150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1500"/>
                                        <p:tgtEl>
                                          <p:spTgt spid="21"/>
                                        </p:tgtEl>
                                      </p:cBhvr>
                                    </p:animEffect>
                                  </p:childTnLst>
                                </p:cTn>
                              </p:par>
                            </p:childTnLst>
                          </p:cTn>
                        </p:par>
                        <p:par>
                          <p:cTn id="16" fill="hold">
                            <p:stCondLst>
                              <p:cond delay="9000"/>
                            </p:stCondLst>
                            <p:childTnLst>
                              <p:par>
                                <p:cTn id="17" presetID="14" presetClass="entr" presetSubtype="10" fill="hold" nodeType="afterEffect">
                                  <p:stCondLst>
                                    <p:cond delay="150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1500"/>
                                        <p:tgtEl>
                                          <p:spTgt spid="22"/>
                                        </p:tgtEl>
                                      </p:cBhvr>
                                    </p:animEffect>
                                  </p:childTnLst>
                                </p:cTn>
                              </p:par>
                            </p:childTnLst>
                          </p:cTn>
                        </p:par>
                        <p:par>
                          <p:cTn id="20" fill="hold">
                            <p:stCondLst>
                              <p:cond delay="12000"/>
                            </p:stCondLst>
                            <p:childTnLst>
                              <p:par>
                                <p:cTn id="21" presetID="14" presetClass="entr" presetSubtype="10" fill="hold" nodeType="afterEffect">
                                  <p:stCondLst>
                                    <p:cond delay="150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1500"/>
                                        <p:tgtEl>
                                          <p:spTgt spid="23"/>
                                        </p:tgtEl>
                                      </p:cBhvr>
                                    </p:animEffect>
                                  </p:childTnLst>
                                </p:cTn>
                              </p:par>
                            </p:childTnLst>
                          </p:cTn>
                        </p:par>
                        <p:par>
                          <p:cTn id="24" fill="hold">
                            <p:stCondLst>
                              <p:cond delay="15000"/>
                            </p:stCondLst>
                            <p:childTnLst>
                              <p:par>
                                <p:cTn id="25" presetID="14" presetClass="entr" presetSubtype="10" fill="hold" nodeType="afterEffect">
                                  <p:stCondLst>
                                    <p:cond delay="150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1500"/>
                                        <p:tgtEl>
                                          <p:spTgt spid="24"/>
                                        </p:tgtEl>
                                      </p:cBhvr>
                                    </p:animEffect>
                                  </p:childTnLst>
                                </p:cTn>
                              </p:par>
                            </p:childTnLst>
                          </p:cTn>
                        </p:par>
                        <p:par>
                          <p:cTn id="28" fill="hold">
                            <p:stCondLst>
                              <p:cond delay="18000"/>
                            </p:stCondLst>
                            <p:childTnLst>
                              <p:par>
                                <p:cTn id="29" presetID="14" presetClass="entr" presetSubtype="10" fill="hold" nodeType="afterEffect">
                                  <p:stCondLst>
                                    <p:cond delay="150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1500"/>
                                        <p:tgtEl>
                                          <p:spTgt spid="25"/>
                                        </p:tgtEl>
                                      </p:cBhvr>
                                    </p:animEffect>
                                  </p:childTnLst>
                                </p:cTn>
                              </p:par>
                            </p:childTnLst>
                          </p:cTn>
                        </p:par>
                        <p:par>
                          <p:cTn id="32" fill="hold">
                            <p:stCondLst>
                              <p:cond delay="21000"/>
                            </p:stCondLst>
                            <p:childTnLst>
                              <p:par>
                                <p:cTn id="33" presetID="14" presetClass="entr" presetSubtype="10" fill="hold" nodeType="afterEffect">
                                  <p:stCondLst>
                                    <p:cond delay="1500"/>
                                  </p:stCondLst>
                                  <p:childTnLst>
                                    <p:set>
                                      <p:cBhvr>
                                        <p:cTn id="34" dur="1" fill="hold">
                                          <p:stCondLst>
                                            <p:cond delay="0"/>
                                          </p:stCondLst>
                                        </p:cTn>
                                        <p:tgtEl>
                                          <p:spTgt spid="26"/>
                                        </p:tgtEl>
                                        <p:attrNameLst>
                                          <p:attrName>style.visibility</p:attrName>
                                        </p:attrNameLst>
                                      </p:cBhvr>
                                      <p:to>
                                        <p:strVal val="visible"/>
                                      </p:to>
                                    </p:set>
                                    <p:animEffect transition="in" filter="randombar(horizontal)">
                                      <p:cBhvr>
                                        <p:cTn id="35" dur="1500"/>
                                        <p:tgtEl>
                                          <p:spTgt spid="26"/>
                                        </p:tgtEl>
                                      </p:cBhvr>
                                    </p:animEffect>
                                  </p:childTnLst>
                                </p:cTn>
                              </p:par>
                            </p:childTnLst>
                          </p:cTn>
                        </p:par>
                        <p:par>
                          <p:cTn id="36" fill="hold">
                            <p:stCondLst>
                              <p:cond delay="24000"/>
                            </p:stCondLst>
                            <p:childTnLst>
                              <p:par>
                                <p:cTn id="37" presetID="14" presetClass="entr" presetSubtype="10" fill="hold" nodeType="afterEffect">
                                  <p:stCondLst>
                                    <p:cond delay="1500"/>
                                  </p:stCondLst>
                                  <p:childTnLst>
                                    <p:set>
                                      <p:cBhvr>
                                        <p:cTn id="38" dur="1" fill="hold">
                                          <p:stCondLst>
                                            <p:cond delay="0"/>
                                          </p:stCondLst>
                                        </p:cTn>
                                        <p:tgtEl>
                                          <p:spTgt spid="27"/>
                                        </p:tgtEl>
                                        <p:attrNameLst>
                                          <p:attrName>style.visibility</p:attrName>
                                        </p:attrNameLst>
                                      </p:cBhvr>
                                      <p:to>
                                        <p:strVal val="visible"/>
                                      </p:to>
                                    </p:set>
                                    <p:animEffect transition="in" filter="randombar(horizontal)">
                                      <p:cBhvr>
                                        <p:cTn id="39" dur="1500"/>
                                        <p:tgtEl>
                                          <p:spTgt spid="27"/>
                                        </p:tgtEl>
                                      </p:cBhvr>
                                    </p:animEffect>
                                  </p:childTnLst>
                                </p:cTn>
                              </p:par>
                            </p:childTnLst>
                          </p:cTn>
                        </p:par>
                        <p:par>
                          <p:cTn id="40" fill="hold">
                            <p:stCondLst>
                              <p:cond delay="27000"/>
                            </p:stCondLst>
                            <p:childTnLst>
                              <p:par>
                                <p:cTn id="41" presetID="14" presetClass="entr" presetSubtype="1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animEffect transition="in" filter="randombar(horizontal)">
                                      <p:cBhvr>
                                        <p:cTn id="43" dur="1500"/>
                                        <p:tgtEl>
                                          <p:spTgt spid="28"/>
                                        </p:tgtEl>
                                      </p:cBhvr>
                                    </p:animEffect>
                                  </p:childTnLst>
                                </p:cTn>
                              </p:par>
                            </p:childTnLst>
                          </p:cTn>
                        </p:par>
                        <p:par>
                          <p:cTn id="44" fill="hold">
                            <p:stCondLst>
                              <p:cond delay="30000"/>
                            </p:stCondLst>
                            <p:childTnLst>
                              <p:par>
                                <p:cTn id="45" presetID="14" presetClass="entr" presetSubtype="10" fill="hold" nodeType="afterEffect">
                                  <p:stCondLst>
                                    <p:cond delay="1500"/>
                                  </p:stCondLst>
                                  <p:childTnLst>
                                    <p:set>
                                      <p:cBhvr>
                                        <p:cTn id="46" dur="1" fill="hold">
                                          <p:stCondLst>
                                            <p:cond delay="0"/>
                                          </p:stCondLst>
                                        </p:cTn>
                                        <p:tgtEl>
                                          <p:spTgt spid="29"/>
                                        </p:tgtEl>
                                        <p:attrNameLst>
                                          <p:attrName>style.visibility</p:attrName>
                                        </p:attrNameLst>
                                      </p:cBhvr>
                                      <p:to>
                                        <p:strVal val="visible"/>
                                      </p:to>
                                    </p:set>
                                    <p:animEffect transition="in" filter="randombar(horizontal)">
                                      <p:cBhvr>
                                        <p:cTn id="47" dur="1500"/>
                                        <p:tgtEl>
                                          <p:spTgt spid="29"/>
                                        </p:tgtEl>
                                      </p:cBhvr>
                                    </p:animEffect>
                                  </p:childTnLst>
                                </p:cTn>
                              </p:par>
                            </p:childTnLst>
                          </p:cTn>
                        </p:par>
                        <p:par>
                          <p:cTn id="48" fill="hold">
                            <p:stCondLst>
                              <p:cond delay="33000"/>
                            </p:stCondLst>
                            <p:childTnLst>
                              <p:par>
                                <p:cTn id="49" presetID="14" presetClass="entr" presetSubtype="10" fill="hold" nodeType="afterEffect">
                                  <p:stCondLst>
                                    <p:cond delay="1500"/>
                                  </p:stCondLst>
                                  <p:childTnLst>
                                    <p:set>
                                      <p:cBhvr>
                                        <p:cTn id="50" dur="1" fill="hold">
                                          <p:stCondLst>
                                            <p:cond delay="0"/>
                                          </p:stCondLst>
                                        </p:cTn>
                                        <p:tgtEl>
                                          <p:spTgt spid="30"/>
                                        </p:tgtEl>
                                        <p:attrNameLst>
                                          <p:attrName>style.visibility</p:attrName>
                                        </p:attrNameLst>
                                      </p:cBhvr>
                                      <p:to>
                                        <p:strVal val="visible"/>
                                      </p:to>
                                    </p:set>
                                    <p:animEffect transition="in" filter="randombar(horizontal)">
                                      <p:cBhvr>
                                        <p:cTn id="51" dur="1500"/>
                                        <p:tgtEl>
                                          <p:spTgt spid="30"/>
                                        </p:tgtEl>
                                      </p:cBhvr>
                                    </p:animEffect>
                                  </p:childTnLst>
                                </p:cTn>
                              </p:par>
                            </p:childTnLst>
                          </p:cTn>
                        </p:par>
                        <p:par>
                          <p:cTn id="52" fill="hold">
                            <p:stCondLst>
                              <p:cond delay="36000"/>
                            </p:stCondLst>
                            <p:childTnLst>
                              <p:par>
                                <p:cTn id="53" presetID="14" presetClass="entr" presetSubtype="10" fill="hold" nodeType="afterEffect">
                                  <p:stCondLst>
                                    <p:cond delay="1500"/>
                                  </p:stCondLst>
                                  <p:childTnLst>
                                    <p:set>
                                      <p:cBhvr>
                                        <p:cTn id="54" dur="1" fill="hold">
                                          <p:stCondLst>
                                            <p:cond delay="0"/>
                                          </p:stCondLst>
                                        </p:cTn>
                                        <p:tgtEl>
                                          <p:spTgt spid="1026"/>
                                        </p:tgtEl>
                                        <p:attrNameLst>
                                          <p:attrName>style.visibility</p:attrName>
                                        </p:attrNameLst>
                                      </p:cBhvr>
                                      <p:to>
                                        <p:strVal val="visible"/>
                                      </p:to>
                                    </p:set>
                                    <p:animEffect transition="in" filter="randombar(horizontal)">
                                      <p:cBhvr>
                                        <p:cTn id="55" dur="1500"/>
                                        <p:tgtEl>
                                          <p:spTgt spid="1026"/>
                                        </p:tgtEl>
                                      </p:cBhvr>
                                    </p:animEffect>
                                  </p:childTnLst>
                                </p:cTn>
                              </p:par>
                            </p:childTnLst>
                          </p:cTn>
                        </p:par>
                        <p:par>
                          <p:cTn id="56" fill="hold">
                            <p:stCondLst>
                              <p:cond delay="39000"/>
                            </p:stCondLst>
                            <p:childTnLst>
                              <p:par>
                                <p:cTn id="57" presetID="14" presetClass="entr" presetSubtype="10" fill="hold" nodeType="afterEffect">
                                  <p:stCondLst>
                                    <p:cond delay="1500"/>
                                  </p:stCondLst>
                                  <p:childTnLst>
                                    <p:set>
                                      <p:cBhvr>
                                        <p:cTn id="58" dur="1" fill="hold">
                                          <p:stCondLst>
                                            <p:cond delay="0"/>
                                          </p:stCondLst>
                                        </p:cTn>
                                        <p:tgtEl>
                                          <p:spTgt spid="1027"/>
                                        </p:tgtEl>
                                        <p:attrNameLst>
                                          <p:attrName>style.visibility</p:attrName>
                                        </p:attrNameLst>
                                      </p:cBhvr>
                                      <p:to>
                                        <p:strVal val="visible"/>
                                      </p:to>
                                    </p:set>
                                    <p:animEffect transition="in" filter="randombar(horizontal)">
                                      <p:cBhvr>
                                        <p:cTn id="59" dur="1500"/>
                                        <p:tgtEl>
                                          <p:spTgt spid="1027"/>
                                        </p:tgtEl>
                                      </p:cBhvr>
                                    </p:animEffect>
                                  </p:childTnLst>
                                </p:cTn>
                              </p:par>
                            </p:childTnLst>
                          </p:cTn>
                        </p:par>
                        <p:par>
                          <p:cTn id="60" fill="hold">
                            <p:stCondLst>
                              <p:cond delay="42000"/>
                            </p:stCondLst>
                            <p:childTnLst>
                              <p:par>
                                <p:cTn id="61" presetID="14" presetClass="entr" presetSubtype="10" fill="hold" nodeType="afterEffect">
                                  <p:stCondLst>
                                    <p:cond delay="1500"/>
                                  </p:stCondLst>
                                  <p:childTnLst>
                                    <p:set>
                                      <p:cBhvr>
                                        <p:cTn id="62" dur="1" fill="hold">
                                          <p:stCondLst>
                                            <p:cond delay="0"/>
                                          </p:stCondLst>
                                        </p:cTn>
                                        <p:tgtEl>
                                          <p:spTgt spid="1028"/>
                                        </p:tgtEl>
                                        <p:attrNameLst>
                                          <p:attrName>style.visibility</p:attrName>
                                        </p:attrNameLst>
                                      </p:cBhvr>
                                      <p:to>
                                        <p:strVal val="visible"/>
                                      </p:to>
                                    </p:set>
                                    <p:animEffect transition="in" filter="randombar(horizontal)">
                                      <p:cBhvr>
                                        <p:cTn id="63" dur="1500"/>
                                        <p:tgtEl>
                                          <p:spTgt spid="1028"/>
                                        </p:tgtEl>
                                      </p:cBhvr>
                                    </p:animEffect>
                                  </p:childTnLst>
                                </p:cTn>
                              </p:par>
                            </p:childTnLst>
                          </p:cTn>
                        </p:par>
                        <p:par>
                          <p:cTn id="64" fill="hold">
                            <p:stCondLst>
                              <p:cond delay="45000"/>
                            </p:stCondLst>
                            <p:childTnLst>
                              <p:par>
                                <p:cTn id="65" presetID="14" presetClass="entr" presetSubtype="10" fill="hold" nodeType="afterEffect">
                                  <p:stCondLst>
                                    <p:cond delay="1500"/>
                                  </p:stCondLst>
                                  <p:childTnLst>
                                    <p:set>
                                      <p:cBhvr>
                                        <p:cTn id="66" dur="1" fill="hold">
                                          <p:stCondLst>
                                            <p:cond delay="0"/>
                                          </p:stCondLst>
                                        </p:cTn>
                                        <p:tgtEl>
                                          <p:spTgt spid="1029"/>
                                        </p:tgtEl>
                                        <p:attrNameLst>
                                          <p:attrName>style.visibility</p:attrName>
                                        </p:attrNameLst>
                                      </p:cBhvr>
                                      <p:to>
                                        <p:strVal val="visible"/>
                                      </p:to>
                                    </p:set>
                                    <p:animEffect transition="in" filter="randombar(horizontal)">
                                      <p:cBhvr>
                                        <p:cTn id="67" dur="1500"/>
                                        <p:tgtEl>
                                          <p:spTgt spid="1029"/>
                                        </p:tgtEl>
                                      </p:cBhvr>
                                    </p:animEffect>
                                  </p:childTnLst>
                                </p:cTn>
                              </p:par>
                            </p:childTnLst>
                          </p:cTn>
                        </p:par>
                        <p:par>
                          <p:cTn id="68" fill="hold">
                            <p:stCondLst>
                              <p:cond delay="48000"/>
                            </p:stCondLst>
                            <p:childTnLst>
                              <p:par>
                                <p:cTn id="69" presetID="14" presetClass="entr" presetSubtype="10" fill="hold" nodeType="afterEffect">
                                  <p:stCondLst>
                                    <p:cond delay="1500"/>
                                  </p:stCondLst>
                                  <p:childTnLst>
                                    <p:set>
                                      <p:cBhvr>
                                        <p:cTn id="70" dur="1" fill="hold">
                                          <p:stCondLst>
                                            <p:cond delay="0"/>
                                          </p:stCondLst>
                                        </p:cTn>
                                        <p:tgtEl>
                                          <p:spTgt spid="1030"/>
                                        </p:tgtEl>
                                        <p:attrNameLst>
                                          <p:attrName>style.visibility</p:attrName>
                                        </p:attrNameLst>
                                      </p:cBhvr>
                                      <p:to>
                                        <p:strVal val="visible"/>
                                      </p:to>
                                    </p:set>
                                    <p:animEffect transition="in" filter="randombar(horizontal)">
                                      <p:cBhvr>
                                        <p:cTn id="71" dur="1500"/>
                                        <p:tgtEl>
                                          <p:spTgt spid="1030"/>
                                        </p:tgtEl>
                                      </p:cBhvr>
                                    </p:animEffect>
                                  </p:childTnLst>
                                </p:cTn>
                              </p:par>
                            </p:childTnLst>
                          </p:cTn>
                        </p:par>
                        <p:par>
                          <p:cTn id="72" fill="hold">
                            <p:stCondLst>
                              <p:cond delay="51000"/>
                            </p:stCondLst>
                            <p:childTnLst>
                              <p:par>
                                <p:cTn id="73" presetID="14" presetClass="entr" presetSubtype="10" fill="hold" nodeType="afterEffect">
                                  <p:stCondLst>
                                    <p:cond delay="1500"/>
                                  </p:stCondLst>
                                  <p:childTnLst>
                                    <p:set>
                                      <p:cBhvr>
                                        <p:cTn id="74" dur="1" fill="hold">
                                          <p:stCondLst>
                                            <p:cond delay="0"/>
                                          </p:stCondLst>
                                        </p:cTn>
                                        <p:tgtEl>
                                          <p:spTgt spid="1031"/>
                                        </p:tgtEl>
                                        <p:attrNameLst>
                                          <p:attrName>style.visibility</p:attrName>
                                        </p:attrNameLst>
                                      </p:cBhvr>
                                      <p:to>
                                        <p:strVal val="visible"/>
                                      </p:to>
                                    </p:set>
                                    <p:animEffect transition="in" filter="randombar(horizontal)">
                                      <p:cBhvr>
                                        <p:cTn id="75" dur="1500"/>
                                        <p:tgtEl>
                                          <p:spTgt spid="1031"/>
                                        </p:tgtEl>
                                      </p:cBhvr>
                                    </p:animEffect>
                                  </p:childTnLst>
                                </p:cTn>
                              </p:par>
                            </p:childTnLst>
                          </p:cTn>
                        </p:par>
                        <p:par>
                          <p:cTn id="76" fill="hold">
                            <p:stCondLst>
                              <p:cond delay="54000"/>
                            </p:stCondLst>
                            <p:childTnLst>
                              <p:par>
                                <p:cTn id="77" presetID="14" presetClass="entr" presetSubtype="10" fill="hold" nodeType="afterEffect">
                                  <p:stCondLst>
                                    <p:cond delay="1500"/>
                                  </p:stCondLst>
                                  <p:childTnLst>
                                    <p:set>
                                      <p:cBhvr>
                                        <p:cTn id="78" dur="1" fill="hold">
                                          <p:stCondLst>
                                            <p:cond delay="0"/>
                                          </p:stCondLst>
                                        </p:cTn>
                                        <p:tgtEl>
                                          <p:spTgt spid="1032"/>
                                        </p:tgtEl>
                                        <p:attrNameLst>
                                          <p:attrName>style.visibility</p:attrName>
                                        </p:attrNameLst>
                                      </p:cBhvr>
                                      <p:to>
                                        <p:strVal val="visible"/>
                                      </p:to>
                                    </p:set>
                                    <p:animEffect transition="in" filter="randombar(horizontal)">
                                      <p:cBhvr>
                                        <p:cTn id="79" dur="1500"/>
                                        <p:tgtEl>
                                          <p:spTgt spid="1032"/>
                                        </p:tgtEl>
                                      </p:cBhvr>
                                    </p:animEffect>
                                  </p:childTnLst>
                                </p:cTn>
                              </p:par>
                            </p:childTnLst>
                          </p:cTn>
                        </p:par>
                        <p:par>
                          <p:cTn id="80" fill="hold">
                            <p:stCondLst>
                              <p:cond delay="57000"/>
                            </p:stCondLst>
                            <p:childTnLst>
                              <p:par>
                                <p:cTn id="81" presetID="14" presetClass="entr" presetSubtype="10" fill="hold" nodeType="afterEffect">
                                  <p:stCondLst>
                                    <p:cond delay="1500"/>
                                  </p:stCondLst>
                                  <p:childTnLst>
                                    <p:set>
                                      <p:cBhvr>
                                        <p:cTn id="82" dur="1" fill="hold">
                                          <p:stCondLst>
                                            <p:cond delay="0"/>
                                          </p:stCondLst>
                                        </p:cTn>
                                        <p:tgtEl>
                                          <p:spTgt spid="1033"/>
                                        </p:tgtEl>
                                        <p:attrNameLst>
                                          <p:attrName>style.visibility</p:attrName>
                                        </p:attrNameLst>
                                      </p:cBhvr>
                                      <p:to>
                                        <p:strVal val="visible"/>
                                      </p:to>
                                    </p:set>
                                    <p:animEffect transition="in" filter="randombar(horizontal)">
                                      <p:cBhvr>
                                        <p:cTn id="83" dur="1500"/>
                                        <p:tgtEl>
                                          <p:spTgt spid="1033"/>
                                        </p:tgtEl>
                                      </p:cBhvr>
                                    </p:animEffect>
                                  </p:childTnLst>
                                </p:cTn>
                              </p:par>
                            </p:childTnLst>
                          </p:cTn>
                        </p:par>
                        <p:par>
                          <p:cTn id="84" fill="hold">
                            <p:stCondLst>
                              <p:cond delay="60000"/>
                            </p:stCondLst>
                            <p:childTnLst>
                              <p:par>
                                <p:cTn id="85" presetID="14" presetClass="entr" presetSubtype="10" fill="hold" nodeType="afterEffect">
                                  <p:stCondLst>
                                    <p:cond delay="1500"/>
                                  </p:stCondLst>
                                  <p:childTnLst>
                                    <p:set>
                                      <p:cBhvr>
                                        <p:cTn id="86" dur="1" fill="hold">
                                          <p:stCondLst>
                                            <p:cond delay="0"/>
                                          </p:stCondLst>
                                        </p:cTn>
                                        <p:tgtEl>
                                          <p:spTgt spid="1034"/>
                                        </p:tgtEl>
                                        <p:attrNameLst>
                                          <p:attrName>style.visibility</p:attrName>
                                        </p:attrNameLst>
                                      </p:cBhvr>
                                      <p:to>
                                        <p:strVal val="visible"/>
                                      </p:to>
                                    </p:set>
                                    <p:animEffect transition="in" filter="randombar(horizontal)">
                                      <p:cBhvr>
                                        <p:cTn id="87" dur="1500"/>
                                        <p:tgtEl>
                                          <p:spTgt spid="1034"/>
                                        </p:tgtEl>
                                      </p:cBhvr>
                                    </p:animEffect>
                                  </p:childTnLst>
                                </p:cTn>
                              </p:par>
                            </p:childTnLst>
                          </p:cTn>
                        </p:par>
                        <p:par>
                          <p:cTn id="88" fill="hold">
                            <p:stCondLst>
                              <p:cond delay="63000"/>
                            </p:stCondLst>
                            <p:childTnLst>
                              <p:par>
                                <p:cTn id="89" presetID="14" presetClass="entr" presetSubtype="10" fill="hold" nodeType="afterEffect">
                                  <p:stCondLst>
                                    <p:cond delay="1500"/>
                                  </p:stCondLst>
                                  <p:childTnLst>
                                    <p:set>
                                      <p:cBhvr>
                                        <p:cTn id="90" dur="1" fill="hold">
                                          <p:stCondLst>
                                            <p:cond delay="0"/>
                                          </p:stCondLst>
                                        </p:cTn>
                                        <p:tgtEl>
                                          <p:spTgt spid="1036"/>
                                        </p:tgtEl>
                                        <p:attrNameLst>
                                          <p:attrName>style.visibility</p:attrName>
                                        </p:attrNameLst>
                                      </p:cBhvr>
                                      <p:to>
                                        <p:strVal val="visible"/>
                                      </p:to>
                                    </p:set>
                                    <p:animEffect transition="in" filter="randombar(horizontal)">
                                      <p:cBhvr>
                                        <p:cTn id="91" dur="1500"/>
                                        <p:tgtEl>
                                          <p:spTgt spid="1036"/>
                                        </p:tgtEl>
                                      </p:cBhvr>
                                    </p:animEffect>
                                  </p:childTnLst>
                                </p:cTn>
                              </p:par>
                            </p:childTnLst>
                          </p:cTn>
                        </p:par>
                        <p:par>
                          <p:cTn id="92" fill="hold">
                            <p:stCondLst>
                              <p:cond delay="66000"/>
                            </p:stCondLst>
                            <p:childTnLst>
                              <p:par>
                                <p:cTn id="93" presetID="14" presetClass="entr" presetSubtype="10" fill="hold" nodeType="afterEffect">
                                  <p:stCondLst>
                                    <p:cond delay="1500"/>
                                  </p:stCondLst>
                                  <p:childTnLst>
                                    <p:set>
                                      <p:cBhvr>
                                        <p:cTn id="94" dur="1" fill="hold">
                                          <p:stCondLst>
                                            <p:cond delay="0"/>
                                          </p:stCondLst>
                                        </p:cTn>
                                        <p:tgtEl>
                                          <p:spTgt spid="1038"/>
                                        </p:tgtEl>
                                        <p:attrNameLst>
                                          <p:attrName>style.visibility</p:attrName>
                                        </p:attrNameLst>
                                      </p:cBhvr>
                                      <p:to>
                                        <p:strVal val="visible"/>
                                      </p:to>
                                    </p:set>
                                    <p:animEffect transition="in" filter="randombar(horizontal)">
                                      <p:cBhvr>
                                        <p:cTn id="95" dur="1500"/>
                                        <p:tgtEl>
                                          <p:spTgt spid="1038"/>
                                        </p:tgtEl>
                                      </p:cBhvr>
                                    </p:animEffect>
                                  </p:childTnLst>
                                </p:cTn>
                              </p:par>
                            </p:childTnLst>
                          </p:cTn>
                        </p:par>
                        <p:par>
                          <p:cTn id="96" fill="hold">
                            <p:stCondLst>
                              <p:cond delay="69000"/>
                            </p:stCondLst>
                            <p:childTnLst>
                              <p:par>
                                <p:cTn id="97" presetID="14" presetClass="entr" presetSubtype="10" fill="hold" nodeType="afterEffect">
                                  <p:stCondLst>
                                    <p:cond delay="1500"/>
                                  </p:stCondLst>
                                  <p:childTnLst>
                                    <p:set>
                                      <p:cBhvr>
                                        <p:cTn id="98" dur="1" fill="hold">
                                          <p:stCondLst>
                                            <p:cond delay="0"/>
                                          </p:stCondLst>
                                        </p:cTn>
                                        <p:tgtEl>
                                          <p:spTgt spid="1039"/>
                                        </p:tgtEl>
                                        <p:attrNameLst>
                                          <p:attrName>style.visibility</p:attrName>
                                        </p:attrNameLst>
                                      </p:cBhvr>
                                      <p:to>
                                        <p:strVal val="visible"/>
                                      </p:to>
                                    </p:set>
                                    <p:animEffect transition="in" filter="randombar(horizontal)">
                                      <p:cBhvr>
                                        <p:cTn id="99" dur="1500"/>
                                        <p:tgtEl>
                                          <p:spTgt spid="1039"/>
                                        </p:tgtEl>
                                      </p:cBhvr>
                                    </p:animEffect>
                                  </p:childTnLst>
                                </p:cTn>
                              </p:par>
                            </p:childTnLst>
                          </p:cTn>
                        </p:par>
                        <p:par>
                          <p:cTn id="100" fill="hold">
                            <p:stCondLst>
                              <p:cond delay="72000"/>
                            </p:stCondLst>
                            <p:childTnLst>
                              <p:par>
                                <p:cTn id="101" presetID="14" presetClass="entr" presetSubtype="10" fill="hold" nodeType="afterEffect">
                                  <p:stCondLst>
                                    <p:cond delay="1500"/>
                                  </p:stCondLst>
                                  <p:childTnLst>
                                    <p:set>
                                      <p:cBhvr>
                                        <p:cTn id="102" dur="1" fill="hold">
                                          <p:stCondLst>
                                            <p:cond delay="0"/>
                                          </p:stCondLst>
                                        </p:cTn>
                                        <p:tgtEl>
                                          <p:spTgt spid="1041"/>
                                        </p:tgtEl>
                                        <p:attrNameLst>
                                          <p:attrName>style.visibility</p:attrName>
                                        </p:attrNameLst>
                                      </p:cBhvr>
                                      <p:to>
                                        <p:strVal val="visible"/>
                                      </p:to>
                                    </p:set>
                                    <p:animEffect transition="in" filter="randombar(horizontal)">
                                      <p:cBhvr>
                                        <p:cTn id="103" dur="1500"/>
                                        <p:tgtEl>
                                          <p:spTgt spid="1041"/>
                                        </p:tgtEl>
                                      </p:cBhvr>
                                    </p:animEffect>
                                  </p:childTnLst>
                                </p:cTn>
                              </p:par>
                            </p:childTnLst>
                          </p:cTn>
                        </p:par>
                        <p:par>
                          <p:cTn id="104" fill="hold">
                            <p:stCondLst>
                              <p:cond delay="75000"/>
                            </p:stCondLst>
                            <p:childTnLst>
                              <p:par>
                                <p:cTn id="105" presetID="14" presetClass="entr" presetSubtype="10" fill="hold" nodeType="afterEffect">
                                  <p:stCondLst>
                                    <p:cond delay="1500"/>
                                  </p:stCondLst>
                                  <p:childTnLst>
                                    <p:set>
                                      <p:cBhvr>
                                        <p:cTn id="106" dur="1" fill="hold">
                                          <p:stCondLst>
                                            <p:cond delay="0"/>
                                          </p:stCondLst>
                                        </p:cTn>
                                        <p:tgtEl>
                                          <p:spTgt spid="1042"/>
                                        </p:tgtEl>
                                        <p:attrNameLst>
                                          <p:attrName>style.visibility</p:attrName>
                                        </p:attrNameLst>
                                      </p:cBhvr>
                                      <p:to>
                                        <p:strVal val="visible"/>
                                      </p:to>
                                    </p:set>
                                    <p:animEffect transition="in" filter="randombar(horizontal)">
                                      <p:cBhvr>
                                        <p:cTn id="107" dur="1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smtClean="0">
                <a:solidFill>
                  <a:srgbClr val="FFFF00"/>
                </a:solidFill>
              </a:rPr>
              <a:t>UNIVERSĀLĀ  DIZAINA  7  PRINCIPI</a:t>
            </a:r>
            <a:r>
              <a:rPr lang="lv-LV" b="1" i="1" dirty="0">
                <a:solidFill>
                  <a:srgbClr val="FFFF00"/>
                </a:solidFill>
              </a:rPr>
              <a:t>:</a:t>
            </a:r>
          </a:p>
          <a:p>
            <a:pPr algn="ctr">
              <a:buFontTx/>
              <a:buNone/>
            </a:pPr>
            <a:endParaRPr lang="lv-LV" sz="1100" b="1" dirty="0"/>
          </a:p>
          <a:p>
            <a:pPr algn="ctr">
              <a:buFontTx/>
              <a:buNone/>
            </a:pPr>
            <a:r>
              <a:rPr lang="lv-LV" b="1" dirty="0">
                <a:solidFill>
                  <a:srgbClr val="92D050"/>
                </a:solidFill>
              </a:rPr>
              <a:t>4</a:t>
            </a:r>
            <a:r>
              <a:rPr lang="lv-LV" b="1" dirty="0" smtClean="0">
                <a:solidFill>
                  <a:srgbClr val="92D050"/>
                </a:solidFill>
              </a:rPr>
              <a:t>.   VIEGLI  UZTVERAMA  INFORMĀCIJA</a:t>
            </a:r>
            <a:endParaRPr lang="lv-LV" b="1" dirty="0">
              <a:solidFill>
                <a:srgbClr val="92D050"/>
              </a:solidFill>
            </a:endParaRPr>
          </a:p>
          <a:p>
            <a:pPr algn="ctr">
              <a:buFontTx/>
              <a:buNone/>
            </a:pPr>
            <a:r>
              <a:rPr lang="lv-LV" sz="1800" dirty="0" smtClean="0"/>
              <a:t>(</a:t>
            </a:r>
            <a:r>
              <a:rPr lang="lv-LV" sz="1800" dirty="0"/>
              <a:t>PERCEPTIBLE </a:t>
            </a:r>
            <a:r>
              <a:rPr lang="lv-LV" sz="1800" dirty="0" smtClean="0"/>
              <a:t>  INFORMATION)</a:t>
            </a:r>
            <a:endParaRPr lang="lv-LV" dirty="0"/>
          </a:p>
        </p:txBody>
      </p:sp>
      <p:sp>
        <p:nvSpPr>
          <p:cNvPr id="5126" name="Text Box 6"/>
          <p:cNvSpPr txBox="1">
            <a:spLocks noChangeArrowheads="1"/>
          </p:cNvSpPr>
          <p:nvPr/>
        </p:nvSpPr>
        <p:spPr bwMode="auto">
          <a:xfrm>
            <a:off x="467544" y="2564904"/>
            <a:ext cx="82800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lv-LV" sz="2800" dirty="0" smtClean="0"/>
              <a:t>Informācija par </a:t>
            </a:r>
            <a:r>
              <a:rPr lang="lv-LV" sz="2800" dirty="0"/>
              <a:t>attiecīgo objektu tiek sniegta </a:t>
            </a:r>
            <a:r>
              <a:rPr lang="lv-LV" sz="2800" dirty="0" smtClean="0"/>
              <a:t>ikvienam </a:t>
            </a:r>
            <a:r>
              <a:rPr lang="lv-LV" sz="2800" dirty="0"/>
              <a:t>pieejamā veidā, neskatoties uz lietotāja uztveres spējām vai traucējumiem. Līdz ar to jebkura svarīga informācija ir pieejama visiem cilvēkiem. </a:t>
            </a:r>
            <a:endParaRPr lang="lv-LV" sz="2800" dirty="0" smtClean="0"/>
          </a:p>
          <a:p>
            <a:pPr algn="just">
              <a:spcBef>
                <a:spcPct val="50000"/>
              </a:spcBef>
            </a:pPr>
            <a:r>
              <a:rPr lang="lv-LV" sz="2800" dirty="0" smtClean="0"/>
              <a:t>Piemēram</a:t>
            </a:r>
            <a:r>
              <a:rPr lang="lv-LV" sz="2800" dirty="0"/>
              <a:t>, </a:t>
            </a:r>
            <a:r>
              <a:rPr lang="lv-LV" sz="2800" dirty="0" smtClean="0"/>
              <a:t>informāciju </a:t>
            </a:r>
            <a:r>
              <a:rPr lang="lv-LV" sz="2800" dirty="0"/>
              <a:t>par sabiedriskā transporta pienākšanas laikiem ir iespējams pasniegt vizuāli, audio un </a:t>
            </a:r>
            <a:r>
              <a:rPr lang="lv-LV" sz="2800" dirty="0" err="1"/>
              <a:t>taktilā</a:t>
            </a:r>
            <a:r>
              <a:rPr lang="lv-LV" sz="2800" dirty="0"/>
              <a:t> formā vai Braila rakstā.</a:t>
            </a:r>
            <a:endParaRPr lang="lv-LV" sz="2800" dirty="0">
              <a:solidFill>
                <a:schemeClr val="tx1"/>
              </a:solidFill>
            </a:endParaRPr>
          </a:p>
        </p:txBody>
      </p:sp>
      <p:pic>
        <p:nvPicPr>
          <p:cNvPr id="4" name="Picture 3" descr="D:\Documents\Vides pieejamiba\Vides pieejamiba bildes\Anglija vides pieejamība\DSC_024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7538" y="2636912"/>
            <a:ext cx="4963903" cy="33001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4" descr="D:\Documents\Vides pieejamiba\Vides pieejamiba bildes\Anglija vides pieejamība\DSC_028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52120" y="2096797"/>
            <a:ext cx="2952328" cy="44407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AutoShape 6" descr="http://img2.wikia.nocookie.net/__cb20080405202025/nonsensopedia/images/3/33/Info_icon_002.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Tree>
    <p:extLst>
      <p:ext uri="{BB962C8B-B14F-4D97-AF65-F5344CB8AC3E}">
        <p14:creationId xmlns:p14="http://schemas.microsoft.com/office/powerpoint/2010/main" val="726129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750"/>
                                  </p:stCondLst>
                                  <p:childTnLst>
                                    <p:animRot by="120000">
                                      <p:cBhvr>
                                        <p:cTn id="6" dur="75" fill="hold">
                                          <p:stCondLst>
                                            <p:cond delay="0"/>
                                          </p:stCondLst>
                                        </p:cTn>
                                        <p:tgtEl>
                                          <p:spTgt spid="5123">
                                            <p:txEl>
                                              <p:pRg st="2" end="2"/>
                                            </p:txEl>
                                          </p:spTgt>
                                        </p:tgtEl>
                                        <p:attrNameLst>
                                          <p:attrName>r</p:attrName>
                                        </p:attrNameLst>
                                      </p:cBhvr>
                                    </p:animRot>
                                    <p:animRot by="-240000">
                                      <p:cBhvr>
                                        <p:cTn id="7" dur="150" fill="hold">
                                          <p:stCondLst>
                                            <p:cond delay="150"/>
                                          </p:stCondLst>
                                        </p:cTn>
                                        <p:tgtEl>
                                          <p:spTgt spid="5123">
                                            <p:txEl>
                                              <p:pRg st="2" end="2"/>
                                            </p:txEl>
                                          </p:spTgt>
                                        </p:tgtEl>
                                        <p:attrNameLst>
                                          <p:attrName>r</p:attrName>
                                        </p:attrNameLst>
                                      </p:cBhvr>
                                    </p:animRot>
                                    <p:animRot by="240000">
                                      <p:cBhvr>
                                        <p:cTn id="8" dur="150" fill="hold">
                                          <p:stCondLst>
                                            <p:cond delay="300"/>
                                          </p:stCondLst>
                                        </p:cTn>
                                        <p:tgtEl>
                                          <p:spTgt spid="5123">
                                            <p:txEl>
                                              <p:pRg st="2" end="2"/>
                                            </p:txEl>
                                          </p:spTgt>
                                        </p:tgtEl>
                                        <p:attrNameLst>
                                          <p:attrName>r</p:attrName>
                                        </p:attrNameLst>
                                      </p:cBhvr>
                                    </p:animRot>
                                    <p:animRot by="-240000">
                                      <p:cBhvr>
                                        <p:cTn id="9" dur="150" fill="hold">
                                          <p:stCondLst>
                                            <p:cond delay="450"/>
                                          </p:stCondLst>
                                        </p:cTn>
                                        <p:tgtEl>
                                          <p:spTgt spid="5123">
                                            <p:txEl>
                                              <p:pRg st="2" end="2"/>
                                            </p:txEl>
                                          </p:spTgt>
                                        </p:tgtEl>
                                        <p:attrNameLst>
                                          <p:attrName>r</p:attrName>
                                        </p:attrNameLst>
                                      </p:cBhvr>
                                    </p:animRot>
                                    <p:animRot by="120000">
                                      <p:cBhvr>
                                        <p:cTn id="10" dur="150" fill="hold">
                                          <p:stCondLst>
                                            <p:cond delay="600"/>
                                          </p:stCondLst>
                                        </p:cTn>
                                        <p:tgtEl>
                                          <p:spTgt spid="5123">
                                            <p:txEl>
                                              <p:pRg st="2" end="2"/>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5126"/>
                                        </p:tgtEl>
                                        <p:attrNameLst>
                                          <p:attrName>ppt_w</p:attrName>
                                        </p:attrNameLst>
                                      </p:cBhvr>
                                      <p:tavLst>
                                        <p:tav tm="0">
                                          <p:val>
                                            <p:strVal val="ppt_w"/>
                                          </p:val>
                                        </p:tav>
                                        <p:tav tm="100000">
                                          <p:val>
                                            <p:fltVal val="0"/>
                                          </p:val>
                                        </p:tav>
                                      </p:tavLst>
                                    </p:anim>
                                    <p:anim calcmode="lin" valueType="num">
                                      <p:cBhvr>
                                        <p:cTn id="15" dur="500"/>
                                        <p:tgtEl>
                                          <p:spTgt spid="5126"/>
                                        </p:tgtEl>
                                        <p:attrNameLst>
                                          <p:attrName>ppt_h</p:attrName>
                                        </p:attrNameLst>
                                      </p:cBhvr>
                                      <p:tavLst>
                                        <p:tav tm="0">
                                          <p:val>
                                            <p:strVal val="ppt_h"/>
                                          </p:val>
                                        </p:tav>
                                        <p:tav tm="100000">
                                          <p:val>
                                            <p:fltVal val="0"/>
                                          </p:val>
                                        </p:tav>
                                      </p:tavLst>
                                    </p:anim>
                                    <p:animEffect transition="out" filter="fade">
                                      <p:cBhvr>
                                        <p:cTn id="16" dur="500"/>
                                        <p:tgtEl>
                                          <p:spTgt spid="5126"/>
                                        </p:tgtEl>
                                      </p:cBhvr>
                                    </p:animEffect>
                                    <p:set>
                                      <p:cBhvr>
                                        <p:cTn id="17" dur="1" fill="hold">
                                          <p:stCondLst>
                                            <p:cond delay="499"/>
                                          </p:stCondLst>
                                        </p:cTn>
                                        <p:tgtEl>
                                          <p:spTgt spid="5126"/>
                                        </p:tgtEl>
                                        <p:attrNameLst>
                                          <p:attrName>style.visibility</p:attrName>
                                        </p:attrNameLst>
                                      </p:cBhvr>
                                      <p:to>
                                        <p:strVal val="hidden"/>
                                      </p:to>
                                    </p:se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250" fill="hold"/>
                                        <p:tgtEl>
                                          <p:spTgt spid="4"/>
                                        </p:tgtEl>
                                        <p:attrNameLst>
                                          <p:attrName>ppt_w</p:attrName>
                                        </p:attrNameLst>
                                      </p:cBhvr>
                                      <p:tavLst>
                                        <p:tav tm="0">
                                          <p:val>
                                            <p:fltVal val="0"/>
                                          </p:val>
                                        </p:tav>
                                        <p:tav tm="100000">
                                          <p:val>
                                            <p:strVal val="#ppt_w"/>
                                          </p:val>
                                        </p:tav>
                                      </p:tavLst>
                                    </p:anim>
                                    <p:anim calcmode="lin" valueType="num">
                                      <p:cBhvr>
                                        <p:cTn id="22" dur="1250" fill="hold"/>
                                        <p:tgtEl>
                                          <p:spTgt spid="4"/>
                                        </p:tgtEl>
                                        <p:attrNameLst>
                                          <p:attrName>ppt_h</p:attrName>
                                        </p:attrNameLst>
                                      </p:cBhvr>
                                      <p:tavLst>
                                        <p:tav tm="0">
                                          <p:val>
                                            <p:fltVal val="0"/>
                                          </p:val>
                                        </p:tav>
                                        <p:tav tm="100000">
                                          <p:val>
                                            <p:strVal val="#ppt_h"/>
                                          </p:val>
                                        </p:tav>
                                      </p:tavLst>
                                    </p:anim>
                                    <p:animEffect transition="in" filter="fade">
                                      <p:cBhvr>
                                        <p:cTn id="23" dur="1250"/>
                                        <p:tgtEl>
                                          <p:spTgt spid="4"/>
                                        </p:tgtEl>
                                      </p:cBhvr>
                                    </p:animEffect>
                                  </p:childTnLst>
                                </p:cTn>
                              </p:par>
                              <p:par>
                                <p:cTn id="24" presetID="53"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250" fill="hold"/>
                                        <p:tgtEl>
                                          <p:spTgt spid="5"/>
                                        </p:tgtEl>
                                        <p:attrNameLst>
                                          <p:attrName>ppt_w</p:attrName>
                                        </p:attrNameLst>
                                      </p:cBhvr>
                                      <p:tavLst>
                                        <p:tav tm="0">
                                          <p:val>
                                            <p:fltVal val="0"/>
                                          </p:val>
                                        </p:tav>
                                        <p:tav tm="100000">
                                          <p:val>
                                            <p:strVal val="#ppt_w"/>
                                          </p:val>
                                        </p:tav>
                                      </p:tavLst>
                                    </p:anim>
                                    <p:anim calcmode="lin" valueType="num">
                                      <p:cBhvr>
                                        <p:cTn id="27" dur="1250" fill="hold"/>
                                        <p:tgtEl>
                                          <p:spTgt spid="5"/>
                                        </p:tgtEl>
                                        <p:attrNameLst>
                                          <p:attrName>ppt_h</p:attrName>
                                        </p:attrNameLst>
                                      </p:cBhvr>
                                      <p:tavLst>
                                        <p:tav tm="0">
                                          <p:val>
                                            <p:fltVal val="0"/>
                                          </p:val>
                                        </p:tav>
                                        <p:tav tm="100000">
                                          <p:val>
                                            <p:strVal val="#ppt_h"/>
                                          </p:val>
                                        </p:tav>
                                      </p:tavLst>
                                    </p:anim>
                                    <p:animEffect transition="in" filter="fade">
                                      <p:cBhvr>
                                        <p:cTn id="28"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smtClean="0">
                <a:solidFill>
                  <a:srgbClr val="FFFF00"/>
                </a:solidFill>
              </a:rPr>
              <a:t>UNIVERSĀLĀ  DIZAINA  7  PRINCIPI</a:t>
            </a:r>
            <a:r>
              <a:rPr lang="lv-LV" b="1" i="1" dirty="0">
                <a:solidFill>
                  <a:srgbClr val="FFFF00"/>
                </a:solidFill>
              </a:rPr>
              <a:t>:</a:t>
            </a:r>
          </a:p>
          <a:p>
            <a:pPr algn="ctr">
              <a:buFontTx/>
              <a:buNone/>
            </a:pPr>
            <a:endParaRPr lang="lv-LV" sz="1100" b="1" dirty="0"/>
          </a:p>
          <a:p>
            <a:pPr algn="ctr">
              <a:buFontTx/>
              <a:buNone/>
            </a:pPr>
            <a:r>
              <a:rPr lang="lv-LV" b="1" dirty="0">
                <a:solidFill>
                  <a:srgbClr val="92D050"/>
                </a:solidFill>
              </a:rPr>
              <a:t>5</a:t>
            </a:r>
            <a:r>
              <a:rPr lang="lv-LV" b="1" dirty="0" smtClean="0">
                <a:solidFill>
                  <a:srgbClr val="92D050"/>
                </a:solidFill>
              </a:rPr>
              <a:t>.   SAMAZINĀTA  IESPĒJA  KĻŪDĪTIES</a:t>
            </a:r>
            <a:endParaRPr lang="lv-LV" b="1" dirty="0">
              <a:solidFill>
                <a:srgbClr val="92D050"/>
              </a:solidFill>
            </a:endParaRPr>
          </a:p>
          <a:p>
            <a:pPr algn="ctr">
              <a:buFontTx/>
              <a:buNone/>
            </a:pPr>
            <a:r>
              <a:rPr lang="lv-LV" sz="1800" dirty="0"/>
              <a:t>(TOLERANCE  FOR  ERROR)</a:t>
            </a:r>
            <a:endParaRPr lang="lv-LV" dirty="0"/>
          </a:p>
        </p:txBody>
      </p:sp>
      <p:sp>
        <p:nvSpPr>
          <p:cNvPr id="5126" name="Text Box 6"/>
          <p:cNvSpPr txBox="1">
            <a:spLocks noChangeArrowheads="1"/>
          </p:cNvSpPr>
          <p:nvPr/>
        </p:nvSpPr>
        <p:spPr bwMode="auto">
          <a:xfrm>
            <a:off x="467544" y="3157747"/>
            <a:ext cx="82800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lv-LV" sz="2800" dirty="0" smtClean="0"/>
              <a:t>Dizains līdz </a:t>
            </a:r>
            <a:r>
              <a:rPr lang="lv-LV" sz="2800" dirty="0"/>
              <a:t>minimumam samazina kļūdu un nepareizas rīcības sekas. </a:t>
            </a:r>
            <a:endParaRPr lang="lv-LV" sz="2800" dirty="0" smtClean="0"/>
          </a:p>
          <a:p>
            <a:pPr algn="just">
              <a:spcBef>
                <a:spcPct val="50000"/>
              </a:spcBef>
            </a:pPr>
            <a:r>
              <a:rPr lang="lv-LV" sz="2800" dirty="0" smtClean="0"/>
              <a:t>Piemēram</a:t>
            </a:r>
            <a:r>
              <a:rPr lang="lv-LV" sz="2800" dirty="0"/>
              <a:t>, </a:t>
            </a:r>
            <a:r>
              <a:rPr lang="lv-LV" sz="2800" dirty="0" smtClean="0"/>
              <a:t>jaunās EURO monētas ir izstrādātas tā, lai arī cilvēks ar redzes traucējumiem spētu izšķirt to nominālvērtību.</a:t>
            </a:r>
            <a:endParaRPr lang="lv-LV" sz="2800" dirty="0">
              <a:solidFill>
                <a:schemeClr val="tx1"/>
              </a:solidFill>
            </a:endParaRPr>
          </a:p>
        </p:txBody>
      </p:sp>
      <p:pic>
        <p:nvPicPr>
          <p:cNvPr id="11" name="Picture 2" descr="D:\Andis\Documents\Vides pieejamiba\Vides pieejamiba - BILDES\Vide www\euro monēta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3024662"/>
            <a:ext cx="4938095" cy="27283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2" descr="D:\Andis\Desktop\4.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5" y="2927661"/>
            <a:ext cx="4938094" cy="29223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36925" y="2132855"/>
            <a:ext cx="3295515" cy="45119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33816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750"/>
                                  </p:stCondLst>
                                  <p:childTnLst>
                                    <p:animRot by="120000">
                                      <p:cBhvr>
                                        <p:cTn id="6" dur="75" fill="hold">
                                          <p:stCondLst>
                                            <p:cond delay="0"/>
                                          </p:stCondLst>
                                        </p:cTn>
                                        <p:tgtEl>
                                          <p:spTgt spid="5123">
                                            <p:txEl>
                                              <p:pRg st="2" end="2"/>
                                            </p:txEl>
                                          </p:spTgt>
                                        </p:tgtEl>
                                        <p:attrNameLst>
                                          <p:attrName>r</p:attrName>
                                        </p:attrNameLst>
                                      </p:cBhvr>
                                    </p:animRot>
                                    <p:animRot by="-240000">
                                      <p:cBhvr>
                                        <p:cTn id="7" dur="150" fill="hold">
                                          <p:stCondLst>
                                            <p:cond delay="150"/>
                                          </p:stCondLst>
                                        </p:cTn>
                                        <p:tgtEl>
                                          <p:spTgt spid="5123">
                                            <p:txEl>
                                              <p:pRg st="2" end="2"/>
                                            </p:txEl>
                                          </p:spTgt>
                                        </p:tgtEl>
                                        <p:attrNameLst>
                                          <p:attrName>r</p:attrName>
                                        </p:attrNameLst>
                                      </p:cBhvr>
                                    </p:animRot>
                                    <p:animRot by="240000">
                                      <p:cBhvr>
                                        <p:cTn id="8" dur="150" fill="hold">
                                          <p:stCondLst>
                                            <p:cond delay="300"/>
                                          </p:stCondLst>
                                        </p:cTn>
                                        <p:tgtEl>
                                          <p:spTgt spid="5123">
                                            <p:txEl>
                                              <p:pRg st="2" end="2"/>
                                            </p:txEl>
                                          </p:spTgt>
                                        </p:tgtEl>
                                        <p:attrNameLst>
                                          <p:attrName>r</p:attrName>
                                        </p:attrNameLst>
                                      </p:cBhvr>
                                    </p:animRot>
                                    <p:animRot by="-240000">
                                      <p:cBhvr>
                                        <p:cTn id="9" dur="150" fill="hold">
                                          <p:stCondLst>
                                            <p:cond delay="450"/>
                                          </p:stCondLst>
                                        </p:cTn>
                                        <p:tgtEl>
                                          <p:spTgt spid="5123">
                                            <p:txEl>
                                              <p:pRg st="2" end="2"/>
                                            </p:txEl>
                                          </p:spTgt>
                                        </p:tgtEl>
                                        <p:attrNameLst>
                                          <p:attrName>r</p:attrName>
                                        </p:attrNameLst>
                                      </p:cBhvr>
                                    </p:animRot>
                                    <p:animRot by="120000">
                                      <p:cBhvr>
                                        <p:cTn id="10" dur="150" fill="hold">
                                          <p:stCondLst>
                                            <p:cond delay="600"/>
                                          </p:stCondLst>
                                        </p:cTn>
                                        <p:tgtEl>
                                          <p:spTgt spid="5123">
                                            <p:txEl>
                                              <p:pRg st="2" end="2"/>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5126"/>
                                        </p:tgtEl>
                                        <p:attrNameLst>
                                          <p:attrName>ppt_w</p:attrName>
                                        </p:attrNameLst>
                                      </p:cBhvr>
                                      <p:tavLst>
                                        <p:tav tm="0">
                                          <p:val>
                                            <p:strVal val="ppt_w"/>
                                          </p:val>
                                        </p:tav>
                                        <p:tav tm="100000">
                                          <p:val>
                                            <p:fltVal val="0"/>
                                          </p:val>
                                        </p:tav>
                                      </p:tavLst>
                                    </p:anim>
                                    <p:anim calcmode="lin" valueType="num">
                                      <p:cBhvr>
                                        <p:cTn id="15" dur="500"/>
                                        <p:tgtEl>
                                          <p:spTgt spid="5126"/>
                                        </p:tgtEl>
                                        <p:attrNameLst>
                                          <p:attrName>ppt_h</p:attrName>
                                        </p:attrNameLst>
                                      </p:cBhvr>
                                      <p:tavLst>
                                        <p:tav tm="0">
                                          <p:val>
                                            <p:strVal val="ppt_h"/>
                                          </p:val>
                                        </p:tav>
                                        <p:tav tm="100000">
                                          <p:val>
                                            <p:fltVal val="0"/>
                                          </p:val>
                                        </p:tav>
                                      </p:tavLst>
                                    </p:anim>
                                    <p:animEffect transition="out" filter="fade">
                                      <p:cBhvr>
                                        <p:cTn id="16" dur="500"/>
                                        <p:tgtEl>
                                          <p:spTgt spid="5126"/>
                                        </p:tgtEl>
                                      </p:cBhvr>
                                    </p:animEffect>
                                    <p:set>
                                      <p:cBhvr>
                                        <p:cTn id="17" dur="1" fill="hold">
                                          <p:stCondLst>
                                            <p:cond delay="499"/>
                                          </p:stCondLst>
                                        </p:cTn>
                                        <p:tgtEl>
                                          <p:spTgt spid="5126"/>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250" fill="hold"/>
                                        <p:tgtEl>
                                          <p:spTgt spid="11"/>
                                        </p:tgtEl>
                                        <p:attrNameLst>
                                          <p:attrName>ppt_w</p:attrName>
                                        </p:attrNameLst>
                                      </p:cBhvr>
                                      <p:tavLst>
                                        <p:tav tm="0">
                                          <p:val>
                                            <p:fltVal val="0"/>
                                          </p:val>
                                        </p:tav>
                                        <p:tav tm="100000">
                                          <p:val>
                                            <p:strVal val="#ppt_w"/>
                                          </p:val>
                                        </p:tav>
                                      </p:tavLst>
                                    </p:anim>
                                    <p:anim calcmode="lin" valueType="num">
                                      <p:cBhvr>
                                        <p:cTn id="21" dur="1250" fill="hold"/>
                                        <p:tgtEl>
                                          <p:spTgt spid="11"/>
                                        </p:tgtEl>
                                        <p:attrNameLst>
                                          <p:attrName>ppt_h</p:attrName>
                                        </p:attrNameLst>
                                      </p:cBhvr>
                                      <p:tavLst>
                                        <p:tav tm="0">
                                          <p:val>
                                            <p:fltVal val="0"/>
                                          </p:val>
                                        </p:tav>
                                        <p:tav tm="100000">
                                          <p:val>
                                            <p:strVal val="#ppt_h"/>
                                          </p:val>
                                        </p:tav>
                                      </p:tavLst>
                                    </p:anim>
                                    <p:animEffect transition="in" filter="fade">
                                      <p:cBhvr>
                                        <p:cTn id="22" dur="12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250" fill="hold"/>
                                        <p:tgtEl>
                                          <p:spTgt spid="13"/>
                                        </p:tgtEl>
                                        <p:attrNameLst>
                                          <p:attrName>ppt_w</p:attrName>
                                        </p:attrNameLst>
                                      </p:cBhvr>
                                      <p:tavLst>
                                        <p:tav tm="0">
                                          <p:val>
                                            <p:fltVal val="0"/>
                                          </p:val>
                                        </p:tav>
                                        <p:tav tm="100000">
                                          <p:val>
                                            <p:strVal val="#ppt_w"/>
                                          </p:val>
                                        </p:tav>
                                      </p:tavLst>
                                    </p:anim>
                                    <p:anim calcmode="lin" valueType="num">
                                      <p:cBhvr>
                                        <p:cTn id="28" dur="1250" fill="hold"/>
                                        <p:tgtEl>
                                          <p:spTgt spid="13"/>
                                        </p:tgtEl>
                                        <p:attrNameLst>
                                          <p:attrName>ppt_h</p:attrName>
                                        </p:attrNameLst>
                                      </p:cBhvr>
                                      <p:tavLst>
                                        <p:tav tm="0">
                                          <p:val>
                                            <p:fltVal val="0"/>
                                          </p:val>
                                        </p:tav>
                                        <p:tav tm="100000">
                                          <p:val>
                                            <p:strVal val="#ppt_h"/>
                                          </p:val>
                                        </p:tav>
                                      </p:tavLst>
                                    </p:anim>
                                    <p:animEffect transition="in" filter="fade">
                                      <p:cBhvr>
                                        <p:cTn id="29" dur="125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250" fill="hold"/>
                                        <p:tgtEl>
                                          <p:spTgt spid="14"/>
                                        </p:tgtEl>
                                        <p:attrNameLst>
                                          <p:attrName>ppt_w</p:attrName>
                                        </p:attrNameLst>
                                      </p:cBhvr>
                                      <p:tavLst>
                                        <p:tav tm="0">
                                          <p:val>
                                            <p:fltVal val="0"/>
                                          </p:val>
                                        </p:tav>
                                        <p:tav tm="100000">
                                          <p:val>
                                            <p:strVal val="#ppt_w"/>
                                          </p:val>
                                        </p:tav>
                                      </p:tavLst>
                                    </p:anim>
                                    <p:anim calcmode="lin" valueType="num">
                                      <p:cBhvr>
                                        <p:cTn id="35" dur="1250" fill="hold"/>
                                        <p:tgtEl>
                                          <p:spTgt spid="14"/>
                                        </p:tgtEl>
                                        <p:attrNameLst>
                                          <p:attrName>ppt_h</p:attrName>
                                        </p:attrNameLst>
                                      </p:cBhvr>
                                      <p:tavLst>
                                        <p:tav tm="0">
                                          <p:val>
                                            <p:fltVal val="0"/>
                                          </p:val>
                                        </p:tav>
                                        <p:tav tm="100000">
                                          <p:val>
                                            <p:strVal val="#ppt_h"/>
                                          </p:val>
                                        </p:tav>
                                      </p:tavLst>
                                    </p:anim>
                                    <p:animEffect transition="in" filter="fade">
                                      <p:cBhvr>
                                        <p:cTn id="36"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smtClean="0">
                <a:solidFill>
                  <a:srgbClr val="FFFF00"/>
                </a:solidFill>
              </a:rPr>
              <a:t>UNIVERSĀLĀ  DIZAINA  7  PRINCIPI</a:t>
            </a:r>
            <a:r>
              <a:rPr lang="lv-LV" b="1" i="1" dirty="0">
                <a:solidFill>
                  <a:srgbClr val="FFFF00"/>
                </a:solidFill>
              </a:rPr>
              <a:t>:</a:t>
            </a:r>
          </a:p>
          <a:p>
            <a:pPr algn="ctr">
              <a:buFontTx/>
              <a:buNone/>
            </a:pPr>
            <a:endParaRPr lang="lv-LV" sz="1100" b="1" dirty="0"/>
          </a:p>
          <a:p>
            <a:pPr algn="ctr">
              <a:buFontTx/>
              <a:buNone/>
            </a:pPr>
            <a:r>
              <a:rPr lang="lv-LV" b="1" dirty="0" smtClean="0">
                <a:solidFill>
                  <a:srgbClr val="92D050"/>
                </a:solidFill>
              </a:rPr>
              <a:t>6.   MINIMĀLA  FIZISKĀ  PIEPŪLE</a:t>
            </a:r>
            <a:endParaRPr lang="lv-LV" b="1" dirty="0">
              <a:solidFill>
                <a:srgbClr val="92D050"/>
              </a:solidFill>
            </a:endParaRPr>
          </a:p>
          <a:p>
            <a:pPr algn="ctr">
              <a:buFontTx/>
              <a:buNone/>
            </a:pPr>
            <a:r>
              <a:rPr lang="lv-LV" sz="1800" dirty="0"/>
              <a:t>(LOW </a:t>
            </a:r>
            <a:r>
              <a:rPr lang="lv-LV" sz="1800" dirty="0" smtClean="0"/>
              <a:t> PHYSICAL  </a:t>
            </a:r>
            <a:r>
              <a:rPr lang="lv-LV" sz="1800" dirty="0"/>
              <a:t>EFFORT)</a:t>
            </a:r>
            <a:endParaRPr lang="lv-LV" dirty="0"/>
          </a:p>
        </p:txBody>
      </p:sp>
      <p:sp>
        <p:nvSpPr>
          <p:cNvPr id="5126" name="Text Box 6"/>
          <p:cNvSpPr txBox="1">
            <a:spLocks noChangeArrowheads="1"/>
          </p:cNvSpPr>
          <p:nvPr/>
        </p:nvSpPr>
        <p:spPr bwMode="auto">
          <a:xfrm>
            <a:off x="396456" y="2996952"/>
            <a:ext cx="8280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lv-LV" sz="2800" dirty="0" smtClean="0"/>
              <a:t>Objekts un </a:t>
            </a:r>
            <a:r>
              <a:rPr lang="lv-LV" sz="2800" dirty="0"/>
              <a:t>vide ir ērti izmantojami, nelietojot fizisku spēku. </a:t>
            </a:r>
            <a:endParaRPr lang="lv-LV" sz="2800" dirty="0" smtClean="0"/>
          </a:p>
          <a:p>
            <a:pPr algn="just">
              <a:spcBef>
                <a:spcPct val="50000"/>
              </a:spcBef>
            </a:pPr>
            <a:r>
              <a:rPr lang="lv-LV" sz="2800" dirty="0" smtClean="0"/>
              <a:t>Piemēram</a:t>
            </a:r>
            <a:r>
              <a:rPr lang="lv-LV" sz="2800" dirty="0"/>
              <a:t>, automātiskās durvis, kuru atvēršanai nav nepieciešama fiziskā piepūle.</a:t>
            </a:r>
            <a:endParaRPr lang="lv-LV" sz="2800"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81062"/>
            <a:ext cx="4248472" cy="45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081407"/>
            <a:ext cx="4248472" cy="45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0021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750"/>
                                  </p:stCondLst>
                                  <p:childTnLst>
                                    <p:animRot by="120000">
                                      <p:cBhvr>
                                        <p:cTn id="6" dur="75" fill="hold">
                                          <p:stCondLst>
                                            <p:cond delay="0"/>
                                          </p:stCondLst>
                                        </p:cTn>
                                        <p:tgtEl>
                                          <p:spTgt spid="5123">
                                            <p:txEl>
                                              <p:pRg st="2" end="2"/>
                                            </p:txEl>
                                          </p:spTgt>
                                        </p:tgtEl>
                                        <p:attrNameLst>
                                          <p:attrName>r</p:attrName>
                                        </p:attrNameLst>
                                      </p:cBhvr>
                                    </p:animRot>
                                    <p:animRot by="-240000">
                                      <p:cBhvr>
                                        <p:cTn id="7" dur="150" fill="hold">
                                          <p:stCondLst>
                                            <p:cond delay="150"/>
                                          </p:stCondLst>
                                        </p:cTn>
                                        <p:tgtEl>
                                          <p:spTgt spid="5123">
                                            <p:txEl>
                                              <p:pRg st="2" end="2"/>
                                            </p:txEl>
                                          </p:spTgt>
                                        </p:tgtEl>
                                        <p:attrNameLst>
                                          <p:attrName>r</p:attrName>
                                        </p:attrNameLst>
                                      </p:cBhvr>
                                    </p:animRot>
                                    <p:animRot by="240000">
                                      <p:cBhvr>
                                        <p:cTn id="8" dur="150" fill="hold">
                                          <p:stCondLst>
                                            <p:cond delay="300"/>
                                          </p:stCondLst>
                                        </p:cTn>
                                        <p:tgtEl>
                                          <p:spTgt spid="5123">
                                            <p:txEl>
                                              <p:pRg st="2" end="2"/>
                                            </p:txEl>
                                          </p:spTgt>
                                        </p:tgtEl>
                                        <p:attrNameLst>
                                          <p:attrName>r</p:attrName>
                                        </p:attrNameLst>
                                      </p:cBhvr>
                                    </p:animRot>
                                    <p:animRot by="-240000">
                                      <p:cBhvr>
                                        <p:cTn id="9" dur="150" fill="hold">
                                          <p:stCondLst>
                                            <p:cond delay="450"/>
                                          </p:stCondLst>
                                        </p:cTn>
                                        <p:tgtEl>
                                          <p:spTgt spid="5123">
                                            <p:txEl>
                                              <p:pRg st="2" end="2"/>
                                            </p:txEl>
                                          </p:spTgt>
                                        </p:tgtEl>
                                        <p:attrNameLst>
                                          <p:attrName>r</p:attrName>
                                        </p:attrNameLst>
                                      </p:cBhvr>
                                    </p:animRot>
                                    <p:animRot by="120000">
                                      <p:cBhvr>
                                        <p:cTn id="10" dur="150" fill="hold">
                                          <p:stCondLst>
                                            <p:cond delay="600"/>
                                          </p:stCondLst>
                                        </p:cTn>
                                        <p:tgtEl>
                                          <p:spTgt spid="5123">
                                            <p:txEl>
                                              <p:pRg st="2" end="2"/>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5126"/>
                                        </p:tgtEl>
                                        <p:attrNameLst>
                                          <p:attrName>ppt_w</p:attrName>
                                        </p:attrNameLst>
                                      </p:cBhvr>
                                      <p:tavLst>
                                        <p:tav tm="0">
                                          <p:val>
                                            <p:strVal val="ppt_w"/>
                                          </p:val>
                                        </p:tav>
                                        <p:tav tm="100000">
                                          <p:val>
                                            <p:fltVal val="0"/>
                                          </p:val>
                                        </p:tav>
                                      </p:tavLst>
                                    </p:anim>
                                    <p:anim calcmode="lin" valueType="num">
                                      <p:cBhvr>
                                        <p:cTn id="15" dur="500"/>
                                        <p:tgtEl>
                                          <p:spTgt spid="5126"/>
                                        </p:tgtEl>
                                        <p:attrNameLst>
                                          <p:attrName>ppt_h</p:attrName>
                                        </p:attrNameLst>
                                      </p:cBhvr>
                                      <p:tavLst>
                                        <p:tav tm="0">
                                          <p:val>
                                            <p:strVal val="ppt_h"/>
                                          </p:val>
                                        </p:tav>
                                        <p:tav tm="100000">
                                          <p:val>
                                            <p:fltVal val="0"/>
                                          </p:val>
                                        </p:tav>
                                      </p:tavLst>
                                    </p:anim>
                                    <p:animEffect transition="out" filter="fade">
                                      <p:cBhvr>
                                        <p:cTn id="16" dur="500"/>
                                        <p:tgtEl>
                                          <p:spTgt spid="5126"/>
                                        </p:tgtEl>
                                      </p:cBhvr>
                                    </p:animEffect>
                                    <p:set>
                                      <p:cBhvr>
                                        <p:cTn id="17" dur="1" fill="hold">
                                          <p:stCondLst>
                                            <p:cond delay="499"/>
                                          </p:stCondLst>
                                        </p:cTn>
                                        <p:tgtEl>
                                          <p:spTgt spid="5126"/>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1500" fill="hold"/>
                                        <p:tgtEl>
                                          <p:spTgt spid="1026"/>
                                        </p:tgtEl>
                                        <p:attrNameLst>
                                          <p:attrName>ppt_w</p:attrName>
                                        </p:attrNameLst>
                                      </p:cBhvr>
                                      <p:tavLst>
                                        <p:tav tm="0">
                                          <p:val>
                                            <p:fltVal val="0"/>
                                          </p:val>
                                        </p:tav>
                                        <p:tav tm="100000">
                                          <p:val>
                                            <p:strVal val="#ppt_w"/>
                                          </p:val>
                                        </p:tav>
                                      </p:tavLst>
                                    </p:anim>
                                    <p:anim calcmode="lin" valueType="num">
                                      <p:cBhvr>
                                        <p:cTn id="21" dur="1500" fill="hold"/>
                                        <p:tgtEl>
                                          <p:spTgt spid="1026"/>
                                        </p:tgtEl>
                                        <p:attrNameLst>
                                          <p:attrName>ppt_h</p:attrName>
                                        </p:attrNameLst>
                                      </p:cBhvr>
                                      <p:tavLst>
                                        <p:tav tm="0">
                                          <p:val>
                                            <p:fltVal val="0"/>
                                          </p:val>
                                        </p:tav>
                                        <p:tav tm="100000">
                                          <p:val>
                                            <p:strVal val="#ppt_h"/>
                                          </p:val>
                                        </p:tav>
                                      </p:tavLst>
                                    </p:anim>
                                    <p:animEffect transition="in" filter="fade">
                                      <p:cBhvr>
                                        <p:cTn id="22" dur="1500"/>
                                        <p:tgtEl>
                                          <p:spTgt spid="1026"/>
                                        </p:tgtEl>
                                      </p:cBhvr>
                                    </p:animEffect>
                                  </p:childTnLst>
                                </p:cTn>
                              </p:par>
                              <p:par>
                                <p:cTn id="23" presetID="53" presetClass="entr" presetSubtype="16" fill="hold" nodeType="withEffect">
                                  <p:stCondLst>
                                    <p:cond delay="0"/>
                                  </p:stCondLst>
                                  <p:childTnLst>
                                    <p:set>
                                      <p:cBhvr>
                                        <p:cTn id="24" dur="1" fill="hold">
                                          <p:stCondLst>
                                            <p:cond delay="0"/>
                                          </p:stCondLst>
                                        </p:cTn>
                                        <p:tgtEl>
                                          <p:spTgt spid="1027"/>
                                        </p:tgtEl>
                                        <p:attrNameLst>
                                          <p:attrName>style.visibility</p:attrName>
                                        </p:attrNameLst>
                                      </p:cBhvr>
                                      <p:to>
                                        <p:strVal val="visible"/>
                                      </p:to>
                                    </p:set>
                                    <p:anim calcmode="lin" valueType="num">
                                      <p:cBhvr>
                                        <p:cTn id="25" dur="1500" fill="hold"/>
                                        <p:tgtEl>
                                          <p:spTgt spid="1027"/>
                                        </p:tgtEl>
                                        <p:attrNameLst>
                                          <p:attrName>ppt_w</p:attrName>
                                        </p:attrNameLst>
                                      </p:cBhvr>
                                      <p:tavLst>
                                        <p:tav tm="0">
                                          <p:val>
                                            <p:fltVal val="0"/>
                                          </p:val>
                                        </p:tav>
                                        <p:tav tm="100000">
                                          <p:val>
                                            <p:strVal val="#ppt_w"/>
                                          </p:val>
                                        </p:tav>
                                      </p:tavLst>
                                    </p:anim>
                                    <p:anim calcmode="lin" valueType="num">
                                      <p:cBhvr>
                                        <p:cTn id="26" dur="1500" fill="hold"/>
                                        <p:tgtEl>
                                          <p:spTgt spid="1027"/>
                                        </p:tgtEl>
                                        <p:attrNameLst>
                                          <p:attrName>ppt_h</p:attrName>
                                        </p:attrNameLst>
                                      </p:cBhvr>
                                      <p:tavLst>
                                        <p:tav tm="0">
                                          <p:val>
                                            <p:fltVal val="0"/>
                                          </p:val>
                                        </p:tav>
                                        <p:tav tm="100000">
                                          <p:val>
                                            <p:strVal val="#ppt_h"/>
                                          </p:val>
                                        </p:tav>
                                      </p:tavLst>
                                    </p:anim>
                                    <p:animEffect transition="in" filter="fade">
                                      <p:cBhvr>
                                        <p:cTn id="27" dur="1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4">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8514</TotalTime>
  <Words>2644</Words>
  <Application>Microsoft Office PowerPoint</Application>
  <PresentationFormat>Slaidrāde ekrānā (4:3)</PresentationFormat>
  <Paragraphs>359</Paragraphs>
  <Slides>61</Slides>
  <Notes>3</Notes>
  <HiddenSlides>0</HiddenSlides>
  <MMClips>8</MMClips>
  <ScaleCrop>false</ScaleCrop>
  <HeadingPairs>
    <vt:vector size="4" baseType="variant">
      <vt:variant>
        <vt:lpstr>Dizains</vt:lpstr>
      </vt:variant>
      <vt:variant>
        <vt:i4>1</vt:i4>
      </vt:variant>
      <vt:variant>
        <vt:lpstr>Slaidu virsraksti</vt:lpstr>
      </vt:variant>
      <vt:variant>
        <vt:i4>61</vt:i4>
      </vt:variant>
    </vt:vector>
  </HeadingPairs>
  <TitlesOfParts>
    <vt:vector size="62" baseType="lpstr">
      <vt:lpstr>Apex</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lietotajs</dc:creator>
  <cp:lastModifiedBy>Andis</cp:lastModifiedBy>
  <cp:revision>425</cp:revision>
  <dcterms:created xsi:type="dcterms:W3CDTF">2010-11-05T08:38:54Z</dcterms:created>
  <dcterms:modified xsi:type="dcterms:W3CDTF">2016-02-17T08:56:19Z</dcterms:modified>
</cp:coreProperties>
</file>